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2" r:id="rId6"/>
    <p:sldId id="261" r:id="rId7"/>
    <p:sldId id="267" r:id="rId8"/>
    <p:sldId id="263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5C6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00" autoAdjust="0"/>
  </p:normalViewPr>
  <p:slideViewPr>
    <p:cSldViewPr snapToGrid="0">
      <p:cViewPr varScale="1">
        <p:scale>
          <a:sx n="79" d="100"/>
          <a:sy n="79" d="100"/>
        </p:scale>
        <p:origin x="42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7DC89-323F-4B47-B8A4-341C11EC59FA}" type="doc">
      <dgm:prSet loTypeId="urn:microsoft.com/office/officeart/2005/8/layout/vList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704DA035-3EA0-4748-96EA-0CF137D3DEE7}">
      <dgm:prSet phldrT="[Text]" custT="1"/>
      <dgm:spPr/>
      <dgm:t>
        <a:bodyPr/>
        <a:lstStyle/>
        <a:p>
          <a:r>
            <a:rPr lang="en-IN" sz="1600" b="1" dirty="0"/>
            <a:t>What is AI ?</a:t>
          </a:r>
        </a:p>
      </dgm:t>
    </dgm:pt>
    <dgm:pt modelId="{90A3F41F-5E62-4673-AB4F-2E8AE1204967}" type="parTrans" cxnId="{5926A650-7FC1-4E3E-AFA2-CBE7BBA529EA}">
      <dgm:prSet/>
      <dgm:spPr/>
      <dgm:t>
        <a:bodyPr/>
        <a:lstStyle/>
        <a:p>
          <a:endParaRPr lang="en-IN"/>
        </a:p>
      </dgm:t>
    </dgm:pt>
    <dgm:pt modelId="{218C72B2-B812-437A-B9A6-89A0FFEB85FD}" type="sibTrans" cxnId="{5926A650-7FC1-4E3E-AFA2-CBE7BBA529EA}">
      <dgm:prSet/>
      <dgm:spPr/>
      <dgm:t>
        <a:bodyPr/>
        <a:lstStyle/>
        <a:p>
          <a:endParaRPr lang="en-IN"/>
        </a:p>
      </dgm:t>
    </dgm:pt>
    <dgm:pt modelId="{5CB13B93-0008-46F6-87FB-29EF36C29816}">
      <dgm:prSet phldrT="[Text]" custT="1"/>
      <dgm:spPr/>
      <dgm:t>
        <a:bodyPr/>
        <a:lstStyle/>
        <a:p>
          <a:r>
            <a:rPr lang="en-IN" sz="1600" b="1" dirty="0"/>
            <a:t>What is Artificial Intelligence Crime?</a:t>
          </a:r>
        </a:p>
      </dgm:t>
    </dgm:pt>
    <dgm:pt modelId="{F892C11E-D729-4F22-A51F-9D0E130C3522}" type="parTrans" cxnId="{923EEF19-1AA2-4ABD-8C1F-263D35CCABCA}">
      <dgm:prSet/>
      <dgm:spPr/>
      <dgm:t>
        <a:bodyPr/>
        <a:lstStyle/>
        <a:p>
          <a:endParaRPr lang="en-IN"/>
        </a:p>
      </dgm:t>
    </dgm:pt>
    <dgm:pt modelId="{4047BCBF-DEE0-41CC-A022-E7BB67E2DE47}" type="sibTrans" cxnId="{923EEF19-1AA2-4ABD-8C1F-263D35CCABCA}">
      <dgm:prSet/>
      <dgm:spPr/>
      <dgm:t>
        <a:bodyPr/>
        <a:lstStyle/>
        <a:p>
          <a:endParaRPr lang="en-IN"/>
        </a:p>
      </dgm:t>
    </dgm:pt>
    <dgm:pt modelId="{B0DDC788-773D-4969-8AAD-E4F30A77FFEF}">
      <dgm:prSet phldrT="[Text]" custT="1"/>
      <dgm:spPr/>
      <dgm:t>
        <a:bodyPr/>
        <a:lstStyle/>
        <a:p>
          <a:r>
            <a:rPr lang="en-IN" sz="1800" b="1" dirty="0"/>
            <a:t>Malicious Abuse of AI</a:t>
          </a:r>
        </a:p>
      </dgm:t>
    </dgm:pt>
    <dgm:pt modelId="{171CAEA1-38FB-4CF6-B70B-BB388AE7550F}" type="parTrans" cxnId="{A4636564-E712-436A-9BA9-5289D80CB6BA}">
      <dgm:prSet/>
      <dgm:spPr/>
      <dgm:t>
        <a:bodyPr/>
        <a:lstStyle/>
        <a:p>
          <a:endParaRPr lang="en-IN"/>
        </a:p>
      </dgm:t>
    </dgm:pt>
    <dgm:pt modelId="{0000B522-0F7B-486F-AD52-8BDEC97E83DF}" type="sibTrans" cxnId="{A4636564-E712-436A-9BA9-5289D80CB6BA}">
      <dgm:prSet/>
      <dgm:spPr/>
      <dgm:t>
        <a:bodyPr/>
        <a:lstStyle/>
        <a:p>
          <a:endParaRPr lang="en-IN"/>
        </a:p>
      </dgm:t>
    </dgm:pt>
    <dgm:pt modelId="{ECC79CEE-3483-440E-A07A-C7F67111A52B}">
      <dgm:prSet phldrT="[Text]" custT="1"/>
      <dgm:spPr/>
      <dgm:t>
        <a:bodyPr/>
        <a:lstStyle/>
        <a:p>
          <a:r>
            <a:rPr lang="en-IN" sz="1400" dirty="0"/>
            <a:t>Integrity Attack</a:t>
          </a:r>
        </a:p>
      </dgm:t>
    </dgm:pt>
    <dgm:pt modelId="{5F7746ED-2301-419B-8199-716ED0C8AFA0}" type="parTrans" cxnId="{DFA14E40-F980-4C66-97A6-4A2C94B3847C}">
      <dgm:prSet/>
      <dgm:spPr/>
      <dgm:t>
        <a:bodyPr/>
        <a:lstStyle/>
        <a:p>
          <a:endParaRPr lang="en-IN"/>
        </a:p>
      </dgm:t>
    </dgm:pt>
    <dgm:pt modelId="{AF13017F-5F4E-4E35-8341-52AF8EEBEA76}" type="sibTrans" cxnId="{DFA14E40-F980-4C66-97A6-4A2C94B3847C}">
      <dgm:prSet/>
      <dgm:spPr/>
      <dgm:t>
        <a:bodyPr/>
        <a:lstStyle/>
        <a:p>
          <a:endParaRPr lang="en-IN"/>
        </a:p>
      </dgm:t>
    </dgm:pt>
    <dgm:pt modelId="{AE1F21AC-6A34-4F4C-B620-A2D3FB492EB1}">
      <dgm:prSet phldrT="[Text]" custT="1"/>
      <dgm:spPr/>
      <dgm:t>
        <a:bodyPr/>
        <a:lstStyle/>
        <a:p>
          <a:r>
            <a:rPr lang="en-IN" sz="1600" b="1" dirty="0"/>
            <a:t>Malicious Use Of AI</a:t>
          </a:r>
        </a:p>
      </dgm:t>
    </dgm:pt>
    <dgm:pt modelId="{1421FE3C-D7EC-4974-84BC-7A52DC9BD9F2}" type="parTrans" cxnId="{A8BB8171-C0A9-489A-AEC1-75BE58E35E70}">
      <dgm:prSet/>
      <dgm:spPr/>
      <dgm:t>
        <a:bodyPr/>
        <a:lstStyle/>
        <a:p>
          <a:endParaRPr lang="en-IN"/>
        </a:p>
      </dgm:t>
    </dgm:pt>
    <dgm:pt modelId="{A0ACF93C-1A2B-4741-879A-AD03EEE4F5FD}" type="sibTrans" cxnId="{A8BB8171-C0A9-489A-AEC1-75BE58E35E70}">
      <dgm:prSet/>
      <dgm:spPr/>
      <dgm:t>
        <a:bodyPr/>
        <a:lstStyle/>
        <a:p>
          <a:endParaRPr lang="en-IN"/>
        </a:p>
      </dgm:t>
    </dgm:pt>
    <dgm:pt modelId="{6DC149A7-7DE8-4D12-B72B-67521CDE4DE1}">
      <dgm:prSet phldrT="[Text]" custT="1"/>
      <dgm:spPr/>
      <dgm:t>
        <a:bodyPr/>
        <a:lstStyle/>
        <a:p>
          <a:r>
            <a:rPr lang="en-IN" sz="1400" dirty="0"/>
            <a:t>Social Engineering Attack</a:t>
          </a:r>
        </a:p>
      </dgm:t>
    </dgm:pt>
    <dgm:pt modelId="{BFCEF119-8B00-4043-8482-55E69A8FBC99}" type="parTrans" cxnId="{A30299EF-E996-4E21-84C0-FCDF2A4A2252}">
      <dgm:prSet/>
      <dgm:spPr/>
      <dgm:t>
        <a:bodyPr/>
        <a:lstStyle/>
        <a:p>
          <a:endParaRPr lang="en-IN"/>
        </a:p>
      </dgm:t>
    </dgm:pt>
    <dgm:pt modelId="{6835480B-E9B7-43B6-AC0E-672FDE0A67C8}" type="sibTrans" cxnId="{A30299EF-E996-4E21-84C0-FCDF2A4A2252}">
      <dgm:prSet/>
      <dgm:spPr/>
      <dgm:t>
        <a:bodyPr/>
        <a:lstStyle/>
        <a:p>
          <a:endParaRPr lang="en-IN"/>
        </a:p>
      </dgm:t>
    </dgm:pt>
    <dgm:pt modelId="{0DB7EEF8-5B81-462B-A410-77D7D5B3E51A}">
      <dgm:prSet phldrT="[Text]" custT="1"/>
      <dgm:spPr/>
      <dgm:t>
        <a:bodyPr/>
        <a:lstStyle/>
        <a:p>
          <a:r>
            <a:rPr lang="en-IN" sz="1600" b="1" dirty="0"/>
            <a:t>Conclusion</a:t>
          </a:r>
        </a:p>
      </dgm:t>
    </dgm:pt>
    <dgm:pt modelId="{F2B15D9F-FFEE-474D-8F92-F7B11503A96E}" type="parTrans" cxnId="{1C842518-F814-4D6C-8C60-62F4D1D26C6D}">
      <dgm:prSet/>
      <dgm:spPr/>
      <dgm:t>
        <a:bodyPr/>
        <a:lstStyle/>
        <a:p>
          <a:endParaRPr lang="en-IN"/>
        </a:p>
      </dgm:t>
    </dgm:pt>
    <dgm:pt modelId="{9C4F7A8D-6F5B-4D47-A6C8-4831C0B02C72}" type="sibTrans" cxnId="{1C842518-F814-4D6C-8C60-62F4D1D26C6D}">
      <dgm:prSet/>
      <dgm:spPr/>
      <dgm:t>
        <a:bodyPr/>
        <a:lstStyle/>
        <a:p>
          <a:endParaRPr lang="en-IN"/>
        </a:p>
      </dgm:t>
    </dgm:pt>
    <dgm:pt modelId="{C5CB8DEC-81FC-472C-938A-08EAADDA1260}">
      <dgm:prSet phldrT="[Text]" custT="1"/>
      <dgm:spPr/>
      <dgm:t>
        <a:bodyPr/>
        <a:lstStyle/>
        <a:p>
          <a:r>
            <a:rPr lang="en-IN" sz="1400" dirty="0"/>
            <a:t>Unintended AI Outcomes</a:t>
          </a:r>
        </a:p>
      </dgm:t>
    </dgm:pt>
    <dgm:pt modelId="{35E9CB51-C647-4C01-A6C7-D607704D9B79}" type="parTrans" cxnId="{BAB1CE0F-9F40-45B1-ABFA-8A82EFEC906E}">
      <dgm:prSet/>
      <dgm:spPr/>
      <dgm:t>
        <a:bodyPr/>
        <a:lstStyle/>
        <a:p>
          <a:endParaRPr lang="en-IN"/>
        </a:p>
      </dgm:t>
    </dgm:pt>
    <dgm:pt modelId="{E38E6FB5-F6B2-439E-8021-29DA3B23A88F}" type="sibTrans" cxnId="{BAB1CE0F-9F40-45B1-ABFA-8A82EFEC906E}">
      <dgm:prSet/>
      <dgm:spPr/>
      <dgm:t>
        <a:bodyPr/>
        <a:lstStyle/>
        <a:p>
          <a:endParaRPr lang="en-IN"/>
        </a:p>
      </dgm:t>
    </dgm:pt>
    <dgm:pt modelId="{38D1D8F0-936D-4525-A726-928144BB39C8}">
      <dgm:prSet phldrT="[Text]" custT="1"/>
      <dgm:spPr/>
      <dgm:t>
        <a:bodyPr/>
        <a:lstStyle/>
        <a:p>
          <a:r>
            <a:rPr lang="en-IN" sz="1400" dirty="0"/>
            <a:t>Algorithmic Trading</a:t>
          </a:r>
        </a:p>
      </dgm:t>
    </dgm:pt>
    <dgm:pt modelId="{F21881C5-99FE-429B-AEB8-00EE356523A0}" type="parTrans" cxnId="{4E003673-B41A-4542-95BA-5AB4B85C2003}">
      <dgm:prSet/>
      <dgm:spPr/>
      <dgm:t>
        <a:bodyPr/>
        <a:lstStyle/>
        <a:p>
          <a:endParaRPr lang="en-IN"/>
        </a:p>
      </dgm:t>
    </dgm:pt>
    <dgm:pt modelId="{43E84E3E-CEA9-4F94-BED9-8ECF139E04D9}" type="sibTrans" cxnId="{4E003673-B41A-4542-95BA-5AB4B85C2003}">
      <dgm:prSet/>
      <dgm:spPr/>
      <dgm:t>
        <a:bodyPr/>
        <a:lstStyle/>
        <a:p>
          <a:endParaRPr lang="en-IN"/>
        </a:p>
      </dgm:t>
    </dgm:pt>
    <dgm:pt modelId="{6F4E043D-A09F-4D43-AE35-45D1E06601A0}">
      <dgm:prSet phldrT="[Text]" custT="1"/>
      <dgm:spPr/>
      <dgm:t>
        <a:bodyPr/>
        <a:lstStyle/>
        <a:p>
          <a:r>
            <a:rPr lang="en-IN" sz="1400" dirty="0"/>
            <a:t>Membership Inference Attack</a:t>
          </a:r>
        </a:p>
      </dgm:t>
    </dgm:pt>
    <dgm:pt modelId="{68B133B0-D708-4011-AA83-56960B8D73ED}" type="parTrans" cxnId="{97A38DA8-425D-4B8F-A973-912750479FE8}">
      <dgm:prSet/>
      <dgm:spPr/>
      <dgm:t>
        <a:bodyPr/>
        <a:lstStyle/>
        <a:p>
          <a:endParaRPr lang="en-IN"/>
        </a:p>
      </dgm:t>
    </dgm:pt>
    <dgm:pt modelId="{65C07AA4-2BE0-4326-A514-FEB9C50685BD}" type="sibTrans" cxnId="{97A38DA8-425D-4B8F-A973-912750479FE8}">
      <dgm:prSet/>
      <dgm:spPr/>
      <dgm:t>
        <a:bodyPr/>
        <a:lstStyle/>
        <a:p>
          <a:endParaRPr lang="en-IN"/>
        </a:p>
      </dgm:t>
    </dgm:pt>
    <dgm:pt modelId="{9B7A1720-7DA6-4D6C-9647-89C4C5D1FE81}">
      <dgm:prSet phldrT="[Text]" custT="1"/>
      <dgm:spPr/>
      <dgm:t>
        <a:bodyPr/>
        <a:lstStyle/>
        <a:p>
          <a:r>
            <a:rPr lang="en-IN" sz="1400" dirty="0"/>
            <a:t>Misinformation and Fake News</a:t>
          </a:r>
        </a:p>
      </dgm:t>
    </dgm:pt>
    <dgm:pt modelId="{F87C4EB1-AA2C-4E5B-A439-1977E1FC3DFB}" type="parTrans" cxnId="{7EC921F1-5C8D-408A-98C0-336A3CF54F00}">
      <dgm:prSet/>
      <dgm:spPr/>
      <dgm:t>
        <a:bodyPr/>
        <a:lstStyle/>
        <a:p>
          <a:endParaRPr lang="en-IN"/>
        </a:p>
      </dgm:t>
    </dgm:pt>
    <dgm:pt modelId="{A1ACC226-141F-4301-B179-A7C1C0B296BB}" type="sibTrans" cxnId="{7EC921F1-5C8D-408A-98C0-336A3CF54F00}">
      <dgm:prSet/>
      <dgm:spPr/>
      <dgm:t>
        <a:bodyPr/>
        <a:lstStyle/>
        <a:p>
          <a:endParaRPr lang="en-IN"/>
        </a:p>
      </dgm:t>
    </dgm:pt>
    <dgm:pt modelId="{BCE56A81-21BD-4317-9CD2-9652AB98B070}">
      <dgm:prSet phldrT="[Text]" custT="1"/>
      <dgm:spPr/>
      <dgm:t>
        <a:bodyPr/>
        <a:lstStyle/>
        <a:p>
          <a:r>
            <a:rPr lang="en-IN" sz="1400" dirty="0"/>
            <a:t>Hacking</a:t>
          </a:r>
        </a:p>
      </dgm:t>
    </dgm:pt>
    <dgm:pt modelId="{9527DD31-8361-4215-99C6-DE56E22DB902}" type="parTrans" cxnId="{97705381-A1A9-4F4B-AFBE-0D22AF346189}">
      <dgm:prSet/>
      <dgm:spPr/>
      <dgm:t>
        <a:bodyPr/>
        <a:lstStyle/>
        <a:p>
          <a:endParaRPr lang="en-IN"/>
        </a:p>
      </dgm:t>
    </dgm:pt>
    <dgm:pt modelId="{A5B1936C-241A-474F-B598-2A54879D6581}" type="sibTrans" cxnId="{97705381-A1A9-4F4B-AFBE-0D22AF346189}">
      <dgm:prSet/>
      <dgm:spPr/>
      <dgm:t>
        <a:bodyPr/>
        <a:lstStyle/>
        <a:p>
          <a:endParaRPr lang="en-IN"/>
        </a:p>
      </dgm:t>
    </dgm:pt>
    <dgm:pt modelId="{59D7B908-FA02-4B28-9529-F3574A964131}">
      <dgm:prSet phldrT="[Text]" custT="1"/>
      <dgm:spPr/>
      <dgm:t>
        <a:bodyPr/>
        <a:lstStyle/>
        <a:p>
          <a:r>
            <a:rPr lang="en-IN" sz="1400" dirty="0"/>
            <a:t>Autonomous Weapons Systems</a:t>
          </a:r>
        </a:p>
      </dgm:t>
    </dgm:pt>
    <dgm:pt modelId="{B03AEEC9-D928-450A-A44F-7D3A17D72B25}" type="parTrans" cxnId="{A0B5F5AB-020D-47CE-B0C0-40A92DE46776}">
      <dgm:prSet/>
      <dgm:spPr/>
      <dgm:t>
        <a:bodyPr/>
        <a:lstStyle/>
        <a:p>
          <a:endParaRPr lang="en-IN"/>
        </a:p>
      </dgm:t>
    </dgm:pt>
    <dgm:pt modelId="{F4F7B4EF-52F6-46C0-994C-B2003E695B84}" type="sibTrans" cxnId="{A0B5F5AB-020D-47CE-B0C0-40A92DE46776}">
      <dgm:prSet/>
      <dgm:spPr/>
      <dgm:t>
        <a:bodyPr/>
        <a:lstStyle/>
        <a:p>
          <a:endParaRPr lang="en-IN"/>
        </a:p>
      </dgm:t>
    </dgm:pt>
    <dgm:pt modelId="{48944F47-C2C4-4440-9E65-084C95B8E078}">
      <dgm:prSet phldrT="[Text]" custT="1"/>
      <dgm:spPr/>
      <dgm:t>
        <a:bodyPr/>
        <a:lstStyle/>
        <a:p>
          <a:r>
            <a:rPr lang="en-IN" sz="1600" b="1" dirty="0"/>
            <a:t>References</a:t>
          </a:r>
        </a:p>
      </dgm:t>
    </dgm:pt>
    <dgm:pt modelId="{4F069C66-6AD1-4E27-87BB-8208175438FF}" type="parTrans" cxnId="{39DA8492-088D-4C73-95A6-04CEA7CBE2BA}">
      <dgm:prSet/>
      <dgm:spPr/>
      <dgm:t>
        <a:bodyPr/>
        <a:lstStyle/>
        <a:p>
          <a:endParaRPr lang="en-IN"/>
        </a:p>
      </dgm:t>
    </dgm:pt>
    <dgm:pt modelId="{CA847501-2FFE-4969-888A-7ABF7EF6943C}" type="sibTrans" cxnId="{39DA8492-088D-4C73-95A6-04CEA7CBE2BA}">
      <dgm:prSet/>
      <dgm:spPr/>
      <dgm:t>
        <a:bodyPr/>
        <a:lstStyle/>
        <a:p>
          <a:endParaRPr lang="en-IN"/>
        </a:p>
      </dgm:t>
    </dgm:pt>
    <dgm:pt modelId="{0347EBC2-0D00-4035-ABB2-BA71ED1C8233}">
      <dgm:prSet phldrT="[Text]" custT="1"/>
      <dgm:spPr/>
      <dgm:t>
        <a:bodyPr/>
        <a:lstStyle/>
        <a:p>
          <a:r>
            <a:rPr lang="en-IN" sz="1600" b="1" dirty="0"/>
            <a:t>Thank</a:t>
          </a:r>
          <a:r>
            <a:rPr lang="en-IN" sz="1800" b="1" dirty="0"/>
            <a:t> </a:t>
          </a:r>
          <a:r>
            <a:rPr lang="en-IN" sz="1600" b="1" dirty="0"/>
            <a:t>You</a:t>
          </a:r>
        </a:p>
      </dgm:t>
    </dgm:pt>
    <dgm:pt modelId="{BC5DC554-D33D-469D-BA9D-D3CBDB841B70}" type="parTrans" cxnId="{BE1420D1-06D5-4258-9344-CE840E6C530D}">
      <dgm:prSet/>
      <dgm:spPr/>
      <dgm:t>
        <a:bodyPr/>
        <a:lstStyle/>
        <a:p>
          <a:endParaRPr lang="en-IN"/>
        </a:p>
      </dgm:t>
    </dgm:pt>
    <dgm:pt modelId="{57C2DA3E-3819-4666-880B-92D44779739A}" type="sibTrans" cxnId="{BE1420D1-06D5-4258-9344-CE840E6C530D}">
      <dgm:prSet/>
      <dgm:spPr/>
      <dgm:t>
        <a:bodyPr/>
        <a:lstStyle/>
        <a:p>
          <a:endParaRPr lang="en-IN"/>
        </a:p>
      </dgm:t>
    </dgm:pt>
    <dgm:pt modelId="{95D69F76-C896-4C3A-9A07-19F06E881C9F}" type="pres">
      <dgm:prSet presAssocID="{98C7DC89-323F-4B47-B8A4-341C11EC59FA}" presName="linear" presStyleCnt="0">
        <dgm:presLayoutVars>
          <dgm:dir/>
          <dgm:resizeHandles val="exact"/>
        </dgm:presLayoutVars>
      </dgm:prSet>
      <dgm:spPr/>
    </dgm:pt>
    <dgm:pt modelId="{4E49F478-9AD7-42B5-AE51-D06A16F6A290}" type="pres">
      <dgm:prSet presAssocID="{704DA035-3EA0-4748-96EA-0CF137D3DEE7}" presName="comp" presStyleCnt="0"/>
      <dgm:spPr/>
    </dgm:pt>
    <dgm:pt modelId="{7C54207A-D007-45DC-A279-11918922C54C}" type="pres">
      <dgm:prSet presAssocID="{704DA035-3EA0-4748-96EA-0CF137D3DEE7}" presName="box" presStyleLbl="node1" presStyleIdx="0" presStyleCnt="7"/>
      <dgm:spPr/>
    </dgm:pt>
    <dgm:pt modelId="{A88F568A-F35C-4A1A-BE3F-A47A5AA614C7}" type="pres">
      <dgm:prSet presAssocID="{704DA035-3EA0-4748-96EA-0CF137D3DEE7}" presName="img" presStyleLbl="fgImgPlace1" presStyleIdx="0" presStyleCnt="7"/>
      <dgm:spPr>
        <a:blipFill>
          <a:blip xmlns:r="http://schemas.openxmlformats.org/officeDocument/2006/relationships" r:embed="rId1"/>
          <a:srcRect/>
          <a:stretch>
            <a:fillRect t="-57000" b="-57000"/>
          </a:stretch>
        </a:blipFill>
      </dgm:spPr>
      <dgm:extLst>
        <a:ext uri="{E40237B7-FDA0-4F09-8148-C483321AD2D9}">
          <dgm14:cNvPr xmlns:dgm14="http://schemas.microsoft.com/office/drawing/2010/diagram" id="0" name="" descr="CPU with binary numbers and blueprint"/>
        </a:ext>
      </dgm:extLst>
    </dgm:pt>
    <dgm:pt modelId="{908F6FEE-9C82-41FD-89B1-0BCFBCE44AF4}" type="pres">
      <dgm:prSet presAssocID="{704DA035-3EA0-4748-96EA-0CF137D3DEE7}" presName="text" presStyleLbl="node1" presStyleIdx="0" presStyleCnt="7">
        <dgm:presLayoutVars>
          <dgm:bulletEnabled val="1"/>
        </dgm:presLayoutVars>
      </dgm:prSet>
      <dgm:spPr/>
    </dgm:pt>
    <dgm:pt modelId="{F84AAF55-DED4-454A-A276-E1212EB3A833}" type="pres">
      <dgm:prSet presAssocID="{218C72B2-B812-437A-B9A6-89A0FFEB85FD}" presName="spacer" presStyleCnt="0"/>
      <dgm:spPr/>
    </dgm:pt>
    <dgm:pt modelId="{5222B9C1-2750-404C-8472-FE1407B54F1E}" type="pres">
      <dgm:prSet presAssocID="{5CB13B93-0008-46F6-87FB-29EF36C29816}" presName="comp" presStyleCnt="0"/>
      <dgm:spPr/>
    </dgm:pt>
    <dgm:pt modelId="{DF0ACFC0-36D1-42FB-8FC8-FD4C4297FBBD}" type="pres">
      <dgm:prSet presAssocID="{5CB13B93-0008-46F6-87FB-29EF36C29816}" presName="box" presStyleLbl="node1" presStyleIdx="1" presStyleCnt="7"/>
      <dgm:spPr/>
    </dgm:pt>
    <dgm:pt modelId="{D0C36BEE-90DA-4FA4-8422-D5C8A97F244F}" type="pres">
      <dgm:prSet presAssocID="{5CB13B93-0008-46F6-87FB-29EF36C29816}" presName="img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2C13CABE-FB34-4B88-8B18-933031B32948}" type="pres">
      <dgm:prSet presAssocID="{5CB13B93-0008-46F6-87FB-29EF36C29816}" presName="text" presStyleLbl="node1" presStyleIdx="1" presStyleCnt="7">
        <dgm:presLayoutVars>
          <dgm:bulletEnabled val="1"/>
        </dgm:presLayoutVars>
      </dgm:prSet>
      <dgm:spPr/>
    </dgm:pt>
    <dgm:pt modelId="{5CEC53D4-E9F4-414D-8821-F723708274A2}" type="pres">
      <dgm:prSet presAssocID="{4047BCBF-DEE0-41CC-A022-E7BB67E2DE47}" presName="spacer" presStyleCnt="0"/>
      <dgm:spPr/>
    </dgm:pt>
    <dgm:pt modelId="{DE58CEB2-AC47-4F27-9D94-C49374BEC4FA}" type="pres">
      <dgm:prSet presAssocID="{B0DDC788-773D-4969-8AAD-E4F30A77FFEF}" presName="comp" presStyleCnt="0"/>
      <dgm:spPr/>
    </dgm:pt>
    <dgm:pt modelId="{754A590C-B3DB-4645-A2AC-0043AF962DB0}" type="pres">
      <dgm:prSet presAssocID="{B0DDC788-773D-4969-8AAD-E4F30A77FFEF}" presName="box" presStyleLbl="node1" presStyleIdx="2" presStyleCnt="7" custScaleY="344941"/>
      <dgm:spPr/>
    </dgm:pt>
    <dgm:pt modelId="{8AADE110-A02F-4B0A-9E62-1E07449AD848}" type="pres">
      <dgm:prSet presAssocID="{B0DDC788-773D-4969-8AAD-E4F30A77FFEF}" presName="img" presStyleLbl="fgImgPlace1" presStyleIdx="2" presStyleCnt="7" custScaleX="103676" custScaleY="425247" custLinFactNeighborX="0" custLinFactNeighborY="283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000" b="-67000"/>
          </a:stretch>
        </a:blipFill>
      </dgm:spPr>
    </dgm:pt>
    <dgm:pt modelId="{081F3A37-A0E7-44FD-839E-AA77239666B9}" type="pres">
      <dgm:prSet presAssocID="{B0DDC788-773D-4969-8AAD-E4F30A77FFEF}" presName="text" presStyleLbl="node1" presStyleIdx="2" presStyleCnt="7">
        <dgm:presLayoutVars>
          <dgm:bulletEnabled val="1"/>
        </dgm:presLayoutVars>
      </dgm:prSet>
      <dgm:spPr/>
    </dgm:pt>
    <dgm:pt modelId="{BE74CCD1-5C0D-4B2B-9217-67C66FEDA035}" type="pres">
      <dgm:prSet presAssocID="{0000B522-0F7B-486F-AD52-8BDEC97E83DF}" presName="spacer" presStyleCnt="0"/>
      <dgm:spPr/>
    </dgm:pt>
    <dgm:pt modelId="{ADF9D601-4578-4C8B-9919-FA19ADF4303F}" type="pres">
      <dgm:prSet presAssocID="{AE1F21AC-6A34-4F4C-B620-A2D3FB492EB1}" presName="comp" presStyleCnt="0"/>
      <dgm:spPr/>
    </dgm:pt>
    <dgm:pt modelId="{B005D901-C40E-4BB9-8F63-EADBA0E45592}" type="pres">
      <dgm:prSet presAssocID="{AE1F21AC-6A34-4F4C-B620-A2D3FB492EB1}" presName="box" presStyleLbl="node1" presStyleIdx="3" presStyleCnt="7" custScaleY="298587" custLinFactNeighborX="411" custLinFactNeighborY="5573"/>
      <dgm:spPr/>
    </dgm:pt>
    <dgm:pt modelId="{90AF662C-A010-4A3C-B2F4-27882502F75E}" type="pres">
      <dgm:prSet presAssocID="{AE1F21AC-6A34-4F4C-B620-A2D3FB492EB1}" presName="img" presStyleLbl="fgImgPlace1" presStyleIdx="3" presStyleCnt="7" custScaleY="344755" custLinFactNeighborX="1838" custLinFactNeighborY="567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000" b="-67000"/>
          </a:stretch>
        </a:blipFill>
      </dgm:spPr>
    </dgm:pt>
    <dgm:pt modelId="{86323F6F-0529-4ED8-8D8F-2EBEAA4A3EB0}" type="pres">
      <dgm:prSet presAssocID="{AE1F21AC-6A34-4F4C-B620-A2D3FB492EB1}" presName="text" presStyleLbl="node1" presStyleIdx="3" presStyleCnt="7">
        <dgm:presLayoutVars>
          <dgm:bulletEnabled val="1"/>
        </dgm:presLayoutVars>
      </dgm:prSet>
      <dgm:spPr/>
    </dgm:pt>
    <dgm:pt modelId="{92B42B41-14E0-4940-85E7-5EEF86E90EE2}" type="pres">
      <dgm:prSet presAssocID="{A0ACF93C-1A2B-4741-879A-AD03EEE4F5FD}" presName="spacer" presStyleCnt="0"/>
      <dgm:spPr/>
    </dgm:pt>
    <dgm:pt modelId="{A3866176-36CA-4FB9-9FC8-D1C7521036A2}" type="pres">
      <dgm:prSet presAssocID="{0DB7EEF8-5B81-462B-A410-77D7D5B3E51A}" presName="comp" presStyleCnt="0"/>
      <dgm:spPr/>
    </dgm:pt>
    <dgm:pt modelId="{A78253E4-95E1-45E5-B9B6-43BE450E6574}" type="pres">
      <dgm:prSet presAssocID="{0DB7EEF8-5B81-462B-A410-77D7D5B3E51A}" presName="box" presStyleLbl="node1" presStyleIdx="4" presStyleCnt="7"/>
      <dgm:spPr/>
    </dgm:pt>
    <dgm:pt modelId="{2DD959C7-775F-4CA0-B3B1-F72B46A08141}" type="pres">
      <dgm:prSet presAssocID="{0DB7EEF8-5B81-462B-A410-77D7D5B3E51A}" presName="img" presStyleLbl="fgImgPlace1" presStyleIdx="4" presStyleCnt="7"/>
      <dgm:spPr>
        <a:blipFill>
          <a:blip xmlns:r="http://schemas.openxmlformats.org/officeDocument/2006/relationships" r:embed="rId5"/>
          <a:srcRect/>
          <a:stretch>
            <a:fillRect t="-76000" b="-76000"/>
          </a:stretch>
        </a:blipFill>
      </dgm:spPr>
    </dgm:pt>
    <dgm:pt modelId="{44E15D5F-71BE-46E5-A4B4-C8D55FB6DE74}" type="pres">
      <dgm:prSet presAssocID="{0DB7EEF8-5B81-462B-A410-77D7D5B3E51A}" presName="text" presStyleLbl="node1" presStyleIdx="4" presStyleCnt="7">
        <dgm:presLayoutVars>
          <dgm:bulletEnabled val="1"/>
        </dgm:presLayoutVars>
      </dgm:prSet>
      <dgm:spPr/>
    </dgm:pt>
    <dgm:pt modelId="{1CAE238B-4282-4C3D-8DA8-DA00AC7F5EB6}" type="pres">
      <dgm:prSet presAssocID="{9C4F7A8D-6F5B-4D47-A6C8-4831C0B02C72}" presName="spacer" presStyleCnt="0"/>
      <dgm:spPr/>
    </dgm:pt>
    <dgm:pt modelId="{601F0BBE-958B-4E83-8D48-654D6FF81E50}" type="pres">
      <dgm:prSet presAssocID="{48944F47-C2C4-4440-9E65-084C95B8E078}" presName="comp" presStyleCnt="0"/>
      <dgm:spPr/>
    </dgm:pt>
    <dgm:pt modelId="{C3D52F71-9A3E-4F6F-BE4A-2FF5C84DBF26}" type="pres">
      <dgm:prSet presAssocID="{48944F47-C2C4-4440-9E65-084C95B8E078}" presName="box" presStyleLbl="node1" presStyleIdx="5" presStyleCnt="7" custLinFactNeighborX="411"/>
      <dgm:spPr/>
    </dgm:pt>
    <dgm:pt modelId="{9428AA84-C299-428D-B62C-A644B9A64166}" type="pres">
      <dgm:prSet presAssocID="{48944F47-C2C4-4440-9E65-084C95B8E078}" presName="img" presStyleLbl="fgImgPlace1" presStyleIdx="5" presStyleCnt="7"/>
      <dgm:spPr>
        <a:blipFill>
          <a:blip xmlns:r="http://schemas.openxmlformats.org/officeDocument/2006/relationships" r:embed="rId6"/>
          <a:srcRect/>
          <a:stretch>
            <a:fillRect t="-76000" b="-76000"/>
          </a:stretch>
        </a:blipFill>
      </dgm:spPr>
    </dgm:pt>
    <dgm:pt modelId="{4431FD04-5DA3-438A-A4D4-8D399273BF29}" type="pres">
      <dgm:prSet presAssocID="{48944F47-C2C4-4440-9E65-084C95B8E078}" presName="text" presStyleLbl="node1" presStyleIdx="5" presStyleCnt="7">
        <dgm:presLayoutVars>
          <dgm:bulletEnabled val="1"/>
        </dgm:presLayoutVars>
      </dgm:prSet>
      <dgm:spPr/>
    </dgm:pt>
    <dgm:pt modelId="{8CB5690F-7F8E-4C14-9FE2-9C218BEB6433}" type="pres">
      <dgm:prSet presAssocID="{CA847501-2FFE-4969-888A-7ABF7EF6943C}" presName="spacer" presStyleCnt="0"/>
      <dgm:spPr/>
    </dgm:pt>
    <dgm:pt modelId="{DACC968E-C258-4D3F-9809-DDA85A81378A}" type="pres">
      <dgm:prSet presAssocID="{0347EBC2-0D00-4035-ABB2-BA71ED1C8233}" presName="comp" presStyleCnt="0"/>
      <dgm:spPr/>
    </dgm:pt>
    <dgm:pt modelId="{3706DA0A-7FAF-4CEF-96CF-165B656C6678}" type="pres">
      <dgm:prSet presAssocID="{0347EBC2-0D00-4035-ABB2-BA71ED1C8233}" presName="box" presStyleLbl="node1" presStyleIdx="6" presStyleCnt="7"/>
      <dgm:spPr/>
    </dgm:pt>
    <dgm:pt modelId="{68391B64-5E2D-45BB-A89F-E27F4DEF81D1}" type="pres">
      <dgm:prSet presAssocID="{0347EBC2-0D00-4035-ABB2-BA71ED1C8233}" presName="img" presStyleLbl="fgImgPlace1" presStyleIdx="6" presStyleCnt="7" custLinFactNeighborX="1838" custLinFactNeighborY="2836"/>
      <dgm:spPr>
        <a:blipFill>
          <a:blip xmlns:r="http://schemas.openxmlformats.org/officeDocument/2006/relationships" r:embed="rId7"/>
          <a:srcRect/>
          <a:stretch>
            <a:fillRect t="-70000" b="-70000"/>
          </a:stretch>
        </a:blipFill>
      </dgm:spPr>
    </dgm:pt>
    <dgm:pt modelId="{47FDC89E-785E-4C48-9323-841EC7ACC86B}" type="pres">
      <dgm:prSet presAssocID="{0347EBC2-0D00-4035-ABB2-BA71ED1C8233}" presName="text" presStyleLbl="node1" presStyleIdx="6" presStyleCnt="7">
        <dgm:presLayoutVars>
          <dgm:bulletEnabled val="1"/>
        </dgm:presLayoutVars>
      </dgm:prSet>
      <dgm:spPr/>
    </dgm:pt>
  </dgm:ptLst>
  <dgm:cxnLst>
    <dgm:cxn modelId="{BAB1CE0F-9F40-45B1-ABFA-8A82EFEC906E}" srcId="{B0DDC788-773D-4969-8AAD-E4F30A77FFEF}" destId="{C5CB8DEC-81FC-472C-938A-08EAADDA1260}" srcOrd="1" destOrd="0" parTransId="{35E9CB51-C647-4C01-A6C7-D607704D9B79}" sibTransId="{E38E6FB5-F6B2-439E-8021-29DA3B23A88F}"/>
    <dgm:cxn modelId="{63194D10-C535-4B56-9C61-08A247F1645B}" type="presOf" srcId="{59D7B908-FA02-4B28-9529-F3574A964131}" destId="{B005D901-C40E-4BB9-8F63-EADBA0E45592}" srcOrd="0" destOrd="4" presId="urn:microsoft.com/office/officeart/2005/8/layout/vList4"/>
    <dgm:cxn modelId="{1C842518-F814-4D6C-8C60-62F4D1D26C6D}" srcId="{98C7DC89-323F-4B47-B8A4-341C11EC59FA}" destId="{0DB7EEF8-5B81-462B-A410-77D7D5B3E51A}" srcOrd="4" destOrd="0" parTransId="{F2B15D9F-FFEE-474D-8F92-F7B11503A96E}" sibTransId="{9C4F7A8D-6F5B-4D47-A6C8-4831C0B02C72}"/>
    <dgm:cxn modelId="{923EEF19-1AA2-4ABD-8C1F-263D35CCABCA}" srcId="{98C7DC89-323F-4B47-B8A4-341C11EC59FA}" destId="{5CB13B93-0008-46F6-87FB-29EF36C29816}" srcOrd="1" destOrd="0" parTransId="{F892C11E-D729-4F22-A51F-9D0E130C3522}" sibTransId="{4047BCBF-DEE0-41CC-A022-E7BB67E2DE47}"/>
    <dgm:cxn modelId="{33A9CB1E-AEC6-45F6-9FEC-66B73E637FE2}" type="presOf" srcId="{704DA035-3EA0-4748-96EA-0CF137D3DEE7}" destId="{908F6FEE-9C82-41FD-89B1-0BCFBCE44AF4}" srcOrd="1" destOrd="0" presId="urn:microsoft.com/office/officeart/2005/8/layout/vList4"/>
    <dgm:cxn modelId="{C3C1862F-9AE6-4663-B5B0-2E8AE5B5F6B8}" type="presOf" srcId="{0DB7EEF8-5B81-462B-A410-77D7D5B3E51A}" destId="{A78253E4-95E1-45E5-B9B6-43BE450E6574}" srcOrd="0" destOrd="0" presId="urn:microsoft.com/office/officeart/2005/8/layout/vList4"/>
    <dgm:cxn modelId="{EF3ED430-F5EC-403A-B171-84CA73F3D620}" type="presOf" srcId="{C5CB8DEC-81FC-472C-938A-08EAADDA1260}" destId="{754A590C-B3DB-4645-A2AC-0043AF962DB0}" srcOrd="0" destOrd="2" presId="urn:microsoft.com/office/officeart/2005/8/layout/vList4"/>
    <dgm:cxn modelId="{A3B36F33-A808-4F99-B397-AC448BF70482}" type="presOf" srcId="{5CB13B93-0008-46F6-87FB-29EF36C29816}" destId="{2C13CABE-FB34-4B88-8B18-933031B32948}" srcOrd="1" destOrd="0" presId="urn:microsoft.com/office/officeart/2005/8/layout/vList4"/>
    <dgm:cxn modelId="{1ADA2E35-284D-4790-B224-A06E9436347B}" type="presOf" srcId="{38D1D8F0-936D-4525-A726-928144BB39C8}" destId="{754A590C-B3DB-4645-A2AC-0043AF962DB0}" srcOrd="0" destOrd="3" presId="urn:microsoft.com/office/officeart/2005/8/layout/vList4"/>
    <dgm:cxn modelId="{93085C37-CA17-4042-8E8A-6EAE8A839B37}" type="presOf" srcId="{AE1F21AC-6A34-4F4C-B620-A2D3FB492EB1}" destId="{86323F6F-0529-4ED8-8D8F-2EBEAA4A3EB0}" srcOrd="1" destOrd="0" presId="urn:microsoft.com/office/officeart/2005/8/layout/vList4"/>
    <dgm:cxn modelId="{5240653A-7243-4B4D-AD29-6D1DFFA159F2}" type="presOf" srcId="{C5CB8DEC-81FC-472C-938A-08EAADDA1260}" destId="{081F3A37-A0E7-44FD-839E-AA77239666B9}" srcOrd="1" destOrd="2" presId="urn:microsoft.com/office/officeart/2005/8/layout/vList4"/>
    <dgm:cxn modelId="{DFA14E40-F980-4C66-97A6-4A2C94B3847C}" srcId="{B0DDC788-773D-4969-8AAD-E4F30A77FFEF}" destId="{ECC79CEE-3483-440E-A07A-C7F67111A52B}" srcOrd="0" destOrd="0" parTransId="{5F7746ED-2301-419B-8199-716ED0C8AFA0}" sibTransId="{AF13017F-5F4E-4E35-8341-52AF8EEBEA76}"/>
    <dgm:cxn modelId="{84C0DE60-F553-4CE3-BAA7-3EC586A79661}" type="presOf" srcId="{98C7DC89-323F-4B47-B8A4-341C11EC59FA}" destId="{95D69F76-C896-4C3A-9A07-19F06E881C9F}" srcOrd="0" destOrd="0" presId="urn:microsoft.com/office/officeart/2005/8/layout/vList4"/>
    <dgm:cxn modelId="{E530EB42-75F2-4BF6-BE69-064A49E19C36}" type="presOf" srcId="{6F4E043D-A09F-4D43-AE35-45D1E06601A0}" destId="{754A590C-B3DB-4645-A2AC-0043AF962DB0}" srcOrd="0" destOrd="4" presId="urn:microsoft.com/office/officeart/2005/8/layout/vList4"/>
    <dgm:cxn modelId="{A4636564-E712-436A-9BA9-5289D80CB6BA}" srcId="{98C7DC89-323F-4B47-B8A4-341C11EC59FA}" destId="{B0DDC788-773D-4969-8AAD-E4F30A77FFEF}" srcOrd="2" destOrd="0" parTransId="{171CAEA1-38FB-4CF6-B70B-BB388AE7550F}" sibTransId="{0000B522-0F7B-486F-AD52-8BDEC97E83DF}"/>
    <dgm:cxn modelId="{AECC4565-F375-4957-B200-AB0D085687D8}" type="presOf" srcId="{9B7A1720-7DA6-4D6C-9647-89C4C5D1FE81}" destId="{B005D901-C40E-4BB9-8F63-EADBA0E45592}" srcOrd="0" destOrd="2" presId="urn:microsoft.com/office/officeart/2005/8/layout/vList4"/>
    <dgm:cxn modelId="{00880748-9FE5-4741-AAA2-004630F73178}" type="presOf" srcId="{5CB13B93-0008-46F6-87FB-29EF36C29816}" destId="{DF0ACFC0-36D1-42FB-8FC8-FD4C4297FBBD}" srcOrd="0" destOrd="0" presId="urn:microsoft.com/office/officeart/2005/8/layout/vList4"/>
    <dgm:cxn modelId="{5926A650-7FC1-4E3E-AFA2-CBE7BBA529EA}" srcId="{98C7DC89-323F-4B47-B8A4-341C11EC59FA}" destId="{704DA035-3EA0-4748-96EA-0CF137D3DEE7}" srcOrd="0" destOrd="0" parTransId="{90A3F41F-5E62-4673-AB4F-2E8AE1204967}" sibTransId="{218C72B2-B812-437A-B9A6-89A0FFEB85FD}"/>
    <dgm:cxn modelId="{DCB94C51-CCFB-4332-9CA8-1CB1FCDF4F13}" type="presOf" srcId="{AE1F21AC-6A34-4F4C-B620-A2D3FB492EB1}" destId="{B005D901-C40E-4BB9-8F63-EADBA0E45592}" srcOrd="0" destOrd="0" presId="urn:microsoft.com/office/officeart/2005/8/layout/vList4"/>
    <dgm:cxn modelId="{A8BB8171-C0A9-489A-AEC1-75BE58E35E70}" srcId="{98C7DC89-323F-4B47-B8A4-341C11EC59FA}" destId="{AE1F21AC-6A34-4F4C-B620-A2D3FB492EB1}" srcOrd="3" destOrd="0" parTransId="{1421FE3C-D7EC-4974-84BC-7A52DC9BD9F2}" sibTransId="{A0ACF93C-1A2B-4741-879A-AD03EEE4F5FD}"/>
    <dgm:cxn modelId="{6BA3E751-3C14-4872-BBF8-5B3715E9BA00}" type="presOf" srcId="{ECC79CEE-3483-440E-A07A-C7F67111A52B}" destId="{754A590C-B3DB-4645-A2AC-0043AF962DB0}" srcOrd="0" destOrd="1" presId="urn:microsoft.com/office/officeart/2005/8/layout/vList4"/>
    <dgm:cxn modelId="{4E003673-B41A-4542-95BA-5AB4B85C2003}" srcId="{B0DDC788-773D-4969-8AAD-E4F30A77FFEF}" destId="{38D1D8F0-936D-4525-A726-928144BB39C8}" srcOrd="2" destOrd="0" parTransId="{F21881C5-99FE-429B-AEB8-00EE356523A0}" sibTransId="{43E84E3E-CEA9-4F94-BED9-8ECF139E04D9}"/>
    <dgm:cxn modelId="{95EE0A55-CD1A-4D20-8A13-73A3435562ED}" type="presOf" srcId="{B0DDC788-773D-4969-8AAD-E4F30A77FFEF}" destId="{754A590C-B3DB-4645-A2AC-0043AF962DB0}" srcOrd="0" destOrd="0" presId="urn:microsoft.com/office/officeart/2005/8/layout/vList4"/>
    <dgm:cxn modelId="{F116607C-4463-4A38-98E0-722D3309B736}" type="presOf" srcId="{38D1D8F0-936D-4525-A726-928144BB39C8}" destId="{081F3A37-A0E7-44FD-839E-AA77239666B9}" srcOrd="1" destOrd="3" presId="urn:microsoft.com/office/officeart/2005/8/layout/vList4"/>
    <dgm:cxn modelId="{97705381-A1A9-4F4B-AFBE-0D22AF346189}" srcId="{AE1F21AC-6A34-4F4C-B620-A2D3FB492EB1}" destId="{BCE56A81-21BD-4317-9CD2-9652AB98B070}" srcOrd="2" destOrd="0" parTransId="{9527DD31-8361-4215-99C6-DE56E22DB902}" sibTransId="{A5B1936C-241A-474F-B598-2A54879D6581}"/>
    <dgm:cxn modelId="{8696768D-0072-4043-B31B-77FFC60E2C70}" type="presOf" srcId="{BCE56A81-21BD-4317-9CD2-9652AB98B070}" destId="{B005D901-C40E-4BB9-8F63-EADBA0E45592}" srcOrd="0" destOrd="3" presId="urn:microsoft.com/office/officeart/2005/8/layout/vList4"/>
    <dgm:cxn modelId="{B17A0192-8853-4EED-9E2F-5599F0C079B3}" type="presOf" srcId="{6F4E043D-A09F-4D43-AE35-45D1E06601A0}" destId="{081F3A37-A0E7-44FD-839E-AA77239666B9}" srcOrd="1" destOrd="4" presId="urn:microsoft.com/office/officeart/2005/8/layout/vList4"/>
    <dgm:cxn modelId="{39DA8492-088D-4C73-95A6-04CEA7CBE2BA}" srcId="{98C7DC89-323F-4B47-B8A4-341C11EC59FA}" destId="{48944F47-C2C4-4440-9E65-084C95B8E078}" srcOrd="5" destOrd="0" parTransId="{4F069C66-6AD1-4E27-87BB-8208175438FF}" sibTransId="{CA847501-2FFE-4969-888A-7ABF7EF6943C}"/>
    <dgm:cxn modelId="{59F44A9A-CA0E-4241-BBDD-2CCB1A1A45BD}" type="presOf" srcId="{704DA035-3EA0-4748-96EA-0CF137D3DEE7}" destId="{7C54207A-D007-45DC-A279-11918922C54C}" srcOrd="0" destOrd="0" presId="urn:microsoft.com/office/officeart/2005/8/layout/vList4"/>
    <dgm:cxn modelId="{97A38DA8-425D-4B8F-A973-912750479FE8}" srcId="{B0DDC788-773D-4969-8AAD-E4F30A77FFEF}" destId="{6F4E043D-A09F-4D43-AE35-45D1E06601A0}" srcOrd="3" destOrd="0" parTransId="{68B133B0-D708-4011-AA83-56960B8D73ED}" sibTransId="{65C07AA4-2BE0-4326-A514-FEB9C50685BD}"/>
    <dgm:cxn modelId="{A0B5F5AB-020D-47CE-B0C0-40A92DE46776}" srcId="{AE1F21AC-6A34-4F4C-B620-A2D3FB492EB1}" destId="{59D7B908-FA02-4B28-9529-F3574A964131}" srcOrd="3" destOrd="0" parTransId="{B03AEEC9-D928-450A-A44F-7D3A17D72B25}" sibTransId="{F4F7B4EF-52F6-46C0-994C-B2003E695B84}"/>
    <dgm:cxn modelId="{18E66DB0-3A9A-4AFC-92B2-944376EAA100}" type="presOf" srcId="{48944F47-C2C4-4440-9E65-084C95B8E078}" destId="{4431FD04-5DA3-438A-A4D4-8D399273BF29}" srcOrd="1" destOrd="0" presId="urn:microsoft.com/office/officeart/2005/8/layout/vList4"/>
    <dgm:cxn modelId="{6C8531B1-F6B8-43BC-9861-825D8EAB2247}" type="presOf" srcId="{ECC79CEE-3483-440E-A07A-C7F67111A52B}" destId="{081F3A37-A0E7-44FD-839E-AA77239666B9}" srcOrd="1" destOrd="1" presId="urn:microsoft.com/office/officeart/2005/8/layout/vList4"/>
    <dgm:cxn modelId="{67C68BB8-D633-4991-9AB3-E63B30B0D1F1}" type="presOf" srcId="{48944F47-C2C4-4440-9E65-084C95B8E078}" destId="{C3D52F71-9A3E-4F6F-BE4A-2FF5C84DBF26}" srcOrd="0" destOrd="0" presId="urn:microsoft.com/office/officeart/2005/8/layout/vList4"/>
    <dgm:cxn modelId="{1CB92BBE-C735-4D3D-93BB-55C856D9ADD3}" type="presOf" srcId="{59D7B908-FA02-4B28-9529-F3574A964131}" destId="{86323F6F-0529-4ED8-8D8F-2EBEAA4A3EB0}" srcOrd="1" destOrd="4" presId="urn:microsoft.com/office/officeart/2005/8/layout/vList4"/>
    <dgm:cxn modelId="{8507EBC7-1D1A-4577-B242-10F9D83A45BA}" type="presOf" srcId="{0347EBC2-0D00-4035-ABB2-BA71ED1C8233}" destId="{47FDC89E-785E-4C48-9323-841EC7ACC86B}" srcOrd="1" destOrd="0" presId="urn:microsoft.com/office/officeart/2005/8/layout/vList4"/>
    <dgm:cxn modelId="{C04C65CB-7AE6-444C-A83D-96347DB1DF31}" type="presOf" srcId="{B0DDC788-773D-4969-8AAD-E4F30A77FFEF}" destId="{081F3A37-A0E7-44FD-839E-AA77239666B9}" srcOrd="1" destOrd="0" presId="urn:microsoft.com/office/officeart/2005/8/layout/vList4"/>
    <dgm:cxn modelId="{BE1420D1-06D5-4258-9344-CE840E6C530D}" srcId="{98C7DC89-323F-4B47-B8A4-341C11EC59FA}" destId="{0347EBC2-0D00-4035-ABB2-BA71ED1C8233}" srcOrd="6" destOrd="0" parTransId="{BC5DC554-D33D-469D-BA9D-D3CBDB841B70}" sibTransId="{57C2DA3E-3819-4666-880B-92D44779739A}"/>
    <dgm:cxn modelId="{271737D2-738B-4991-9A3D-12C9BA936710}" type="presOf" srcId="{0DB7EEF8-5B81-462B-A410-77D7D5B3E51A}" destId="{44E15D5F-71BE-46E5-A4B4-C8D55FB6DE74}" srcOrd="1" destOrd="0" presId="urn:microsoft.com/office/officeart/2005/8/layout/vList4"/>
    <dgm:cxn modelId="{4E4A64D4-DC33-47D4-A794-65A456E703FE}" type="presOf" srcId="{9B7A1720-7DA6-4D6C-9647-89C4C5D1FE81}" destId="{86323F6F-0529-4ED8-8D8F-2EBEAA4A3EB0}" srcOrd="1" destOrd="2" presId="urn:microsoft.com/office/officeart/2005/8/layout/vList4"/>
    <dgm:cxn modelId="{9153AED5-3E3A-4D46-871A-112CAAC6C67D}" type="presOf" srcId="{BCE56A81-21BD-4317-9CD2-9652AB98B070}" destId="{86323F6F-0529-4ED8-8D8F-2EBEAA4A3EB0}" srcOrd="1" destOrd="3" presId="urn:microsoft.com/office/officeart/2005/8/layout/vList4"/>
    <dgm:cxn modelId="{6F83F6D9-07B4-4B17-A553-4DC144915FCE}" type="presOf" srcId="{6DC149A7-7DE8-4D12-B72B-67521CDE4DE1}" destId="{86323F6F-0529-4ED8-8D8F-2EBEAA4A3EB0}" srcOrd="1" destOrd="1" presId="urn:microsoft.com/office/officeart/2005/8/layout/vList4"/>
    <dgm:cxn modelId="{A4B58DE5-44A2-49A1-889D-D5780F65997B}" type="presOf" srcId="{0347EBC2-0D00-4035-ABB2-BA71ED1C8233}" destId="{3706DA0A-7FAF-4CEF-96CF-165B656C6678}" srcOrd="0" destOrd="0" presId="urn:microsoft.com/office/officeart/2005/8/layout/vList4"/>
    <dgm:cxn modelId="{0CB6A8E5-7793-4416-8BB3-85DB3B9FDCD0}" type="presOf" srcId="{6DC149A7-7DE8-4D12-B72B-67521CDE4DE1}" destId="{B005D901-C40E-4BB9-8F63-EADBA0E45592}" srcOrd="0" destOrd="1" presId="urn:microsoft.com/office/officeart/2005/8/layout/vList4"/>
    <dgm:cxn modelId="{A30299EF-E996-4E21-84C0-FCDF2A4A2252}" srcId="{AE1F21AC-6A34-4F4C-B620-A2D3FB492EB1}" destId="{6DC149A7-7DE8-4D12-B72B-67521CDE4DE1}" srcOrd="0" destOrd="0" parTransId="{BFCEF119-8B00-4043-8482-55E69A8FBC99}" sibTransId="{6835480B-E9B7-43B6-AC0E-672FDE0A67C8}"/>
    <dgm:cxn modelId="{7EC921F1-5C8D-408A-98C0-336A3CF54F00}" srcId="{AE1F21AC-6A34-4F4C-B620-A2D3FB492EB1}" destId="{9B7A1720-7DA6-4D6C-9647-89C4C5D1FE81}" srcOrd="1" destOrd="0" parTransId="{F87C4EB1-AA2C-4E5B-A439-1977E1FC3DFB}" sibTransId="{A1ACC226-141F-4301-B179-A7C1C0B296BB}"/>
    <dgm:cxn modelId="{D9F32265-AA88-4224-9273-089B53BA2CF8}" type="presParOf" srcId="{95D69F76-C896-4C3A-9A07-19F06E881C9F}" destId="{4E49F478-9AD7-42B5-AE51-D06A16F6A290}" srcOrd="0" destOrd="0" presId="urn:microsoft.com/office/officeart/2005/8/layout/vList4"/>
    <dgm:cxn modelId="{EF110ACB-9D72-4A44-BB3B-DB5B9747BCC5}" type="presParOf" srcId="{4E49F478-9AD7-42B5-AE51-D06A16F6A290}" destId="{7C54207A-D007-45DC-A279-11918922C54C}" srcOrd="0" destOrd="0" presId="urn:microsoft.com/office/officeart/2005/8/layout/vList4"/>
    <dgm:cxn modelId="{977A35C9-AC03-4CF1-8552-F3A52812938E}" type="presParOf" srcId="{4E49F478-9AD7-42B5-AE51-D06A16F6A290}" destId="{A88F568A-F35C-4A1A-BE3F-A47A5AA614C7}" srcOrd="1" destOrd="0" presId="urn:microsoft.com/office/officeart/2005/8/layout/vList4"/>
    <dgm:cxn modelId="{62FC4151-37B9-41BD-BCB2-A0FFB169E0B7}" type="presParOf" srcId="{4E49F478-9AD7-42B5-AE51-D06A16F6A290}" destId="{908F6FEE-9C82-41FD-89B1-0BCFBCE44AF4}" srcOrd="2" destOrd="0" presId="urn:microsoft.com/office/officeart/2005/8/layout/vList4"/>
    <dgm:cxn modelId="{26EA6082-427D-4AB8-BE20-781F454DD101}" type="presParOf" srcId="{95D69F76-C896-4C3A-9A07-19F06E881C9F}" destId="{F84AAF55-DED4-454A-A276-E1212EB3A833}" srcOrd="1" destOrd="0" presId="urn:microsoft.com/office/officeart/2005/8/layout/vList4"/>
    <dgm:cxn modelId="{A9EDBB2D-902C-4E6B-999F-88ED6757E38B}" type="presParOf" srcId="{95D69F76-C896-4C3A-9A07-19F06E881C9F}" destId="{5222B9C1-2750-404C-8472-FE1407B54F1E}" srcOrd="2" destOrd="0" presId="urn:microsoft.com/office/officeart/2005/8/layout/vList4"/>
    <dgm:cxn modelId="{B755A83A-088E-4412-8CB9-877C3F8C0B54}" type="presParOf" srcId="{5222B9C1-2750-404C-8472-FE1407B54F1E}" destId="{DF0ACFC0-36D1-42FB-8FC8-FD4C4297FBBD}" srcOrd="0" destOrd="0" presId="urn:microsoft.com/office/officeart/2005/8/layout/vList4"/>
    <dgm:cxn modelId="{68160B29-4709-47B4-A317-B7B58A95F03E}" type="presParOf" srcId="{5222B9C1-2750-404C-8472-FE1407B54F1E}" destId="{D0C36BEE-90DA-4FA4-8422-D5C8A97F244F}" srcOrd="1" destOrd="0" presId="urn:microsoft.com/office/officeart/2005/8/layout/vList4"/>
    <dgm:cxn modelId="{B99759AF-F751-40B8-905F-901772C34BB2}" type="presParOf" srcId="{5222B9C1-2750-404C-8472-FE1407B54F1E}" destId="{2C13CABE-FB34-4B88-8B18-933031B32948}" srcOrd="2" destOrd="0" presId="urn:microsoft.com/office/officeart/2005/8/layout/vList4"/>
    <dgm:cxn modelId="{B861A444-09F2-4F02-A49C-908D47DFFC74}" type="presParOf" srcId="{95D69F76-C896-4C3A-9A07-19F06E881C9F}" destId="{5CEC53D4-E9F4-414D-8821-F723708274A2}" srcOrd="3" destOrd="0" presId="urn:microsoft.com/office/officeart/2005/8/layout/vList4"/>
    <dgm:cxn modelId="{F6FC69B4-855F-4154-B488-36F3247103AF}" type="presParOf" srcId="{95D69F76-C896-4C3A-9A07-19F06E881C9F}" destId="{DE58CEB2-AC47-4F27-9D94-C49374BEC4FA}" srcOrd="4" destOrd="0" presId="urn:microsoft.com/office/officeart/2005/8/layout/vList4"/>
    <dgm:cxn modelId="{C0B29265-D2A2-42A5-8058-5B1BF886BC8E}" type="presParOf" srcId="{DE58CEB2-AC47-4F27-9D94-C49374BEC4FA}" destId="{754A590C-B3DB-4645-A2AC-0043AF962DB0}" srcOrd="0" destOrd="0" presId="urn:microsoft.com/office/officeart/2005/8/layout/vList4"/>
    <dgm:cxn modelId="{D7013F8A-C77F-4AC1-84F4-35EA31ED447D}" type="presParOf" srcId="{DE58CEB2-AC47-4F27-9D94-C49374BEC4FA}" destId="{8AADE110-A02F-4B0A-9E62-1E07449AD848}" srcOrd="1" destOrd="0" presId="urn:microsoft.com/office/officeart/2005/8/layout/vList4"/>
    <dgm:cxn modelId="{D436BA2D-1FBC-4E02-A619-C3875258843F}" type="presParOf" srcId="{DE58CEB2-AC47-4F27-9D94-C49374BEC4FA}" destId="{081F3A37-A0E7-44FD-839E-AA77239666B9}" srcOrd="2" destOrd="0" presId="urn:microsoft.com/office/officeart/2005/8/layout/vList4"/>
    <dgm:cxn modelId="{702855F9-45C7-48B2-B25A-DDD0E6429D8D}" type="presParOf" srcId="{95D69F76-C896-4C3A-9A07-19F06E881C9F}" destId="{BE74CCD1-5C0D-4B2B-9217-67C66FEDA035}" srcOrd="5" destOrd="0" presId="urn:microsoft.com/office/officeart/2005/8/layout/vList4"/>
    <dgm:cxn modelId="{D9D3702A-45AE-4703-AEC4-0F8B7B92B294}" type="presParOf" srcId="{95D69F76-C896-4C3A-9A07-19F06E881C9F}" destId="{ADF9D601-4578-4C8B-9919-FA19ADF4303F}" srcOrd="6" destOrd="0" presId="urn:microsoft.com/office/officeart/2005/8/layout/vList4"/>
    <dgm:cxn modelId="{1FED77EE-BC56-4096-A069-05675D19956E}" type="presParOf" srcId="{ADF9D601-4578-4C8B-9919-FA19ADF4303F}" destId="{B005D901-C40E-4BB9-8F63-EADBA0E45592}" srcOrd="0" destOrd="0" presId="urn:microsoft.com/office/officeart/2005/8/layout/vList4"/>
    <dgm:cxn modelId="{40DAEF1D-E9D0-4C13-80AB-5966B14F59A3}" type="presParOf" srcId="{ADF9D601-4578-4C8B-9919-FA19ADF4303F}" destId="{90AF662C-A010-4A3C-B2F4-27882502F75E}" srcOrd="1" destOrd="0" presId="urn:microsoft.com/office/officeart/2005/8/layout/vList4"/>
    <dgm:cxn modelId="{7EB44139-78B3-47FC-BCD6-F8E7E1C1E82B}" type="presParOf" srcId="{ADF9D601-4578-4C8B-9919-FA19ADF4303F}" destId="{86323F6F-0529-4ED8-8D8F-2EBEAA4A3EB0}" srcOrd="2" destOrd="0" presId="urn:microsoft.com/office/officeart/2005/8/layout/vList4"/>
    <dgm:cxn modelId="{9757C389-15D9-4297-8C22-12CCAE0C5C7A}" type="presParOf" srcId="{95D69F76-C896-4C3A-9A07-19F06E881C9F}" destId="{92B42B41-14E0-4940-85E7-5EEF86E90EE2}" srcOrd="7" destOrd="0" presId="urn:microsoft.com/office/officeart/2005/8/layout/vList4"/>
    <dgm:cxn modelId="{EF0E2F35-7D60-460F-B654-EEFEA8046F67}" type="presParOf" srcId="{95D69F76-C896-4C3A-9A07-19F06E881C9F}" destId="{A3866176-36CA-4FB9-9FC8-D1C7521036A2}" srcOrd="8" destOrd="0" presId="urn:microsoft.com/office/officeart/2005/8/layout/vList4"/>
    <dgm:cxn modelId="{84D621AC-BC45-4FA1-BAAB-80240ABB7B7A}" type="presParOf" srcId="{A3866176-36CA-4FB9-9FC8-D1C7521036A2}" destId="{A78253E4-95E1-45E5-B9B6-43BE450E6574}" srcOrd="0" destOrd="0" presId="urn:microsoft.com/office/officeart/2005/8/layout/vList4"/>
    <dgm:cxn modelId="{6CD4AA91-9E29-4E5E-AF4D-B0FA7AFD75DD}" type="presParOf" srcId="{A3866176-36CA-4FB9-9FC8-D1C7521036A2}" destId="{2DD959C7-775F-4CA0-B3B1-F72B46A08141}" srcOrd="1" destOrd="0" presId="urn:microsoft.com/office/officeart/2005/8/layout/vList4"/>
    <dgm:cxn modelId="{42F207BD-0E90-4773-A1CE-911A19F0DC00}" type="presParOf" srcId="{A3866176-36CA-4FB9-9FC8-D1C7521036A2}" destId="{44E15D5F-71BE-46E5-A4B4-C8D55FB6DE74}" srcOrd="2" destOrd="0" presId="urn:microsoft.com/office/officeart/2005/8/layout/vList4"/>
    <dgm:cxn modelId="{E066D107-46C7-4F28-8CF0-6967DFDDBACD}" type="presParOf" srcId="{95D69F76-C896-4C3A-9A07-19F06E881C9F}" destId="{1CAE238B-4282-4C3D-8DA8-DA00AC7F5EB6}" srcOrd="9" destOrd="0" presId="urn:microsoft.com/office/officeart/2005/8/layout/vList4"/>
    <dgm:cxn modelId="{7C516062-D58E-439C-B40C-86AD81BC886B}" type="presParOf" srcId="{95D69F76-C896-4C3A-9A07-19F06E881C9F}" destId="{601F0BBE-958B-4E83-8D48-654D6FF81E50}" srcOrd="10" destOrd="0" presId="urn:microsoft.com/office/officeart/2005/8/layout/vList4"/>
    <dgm:cxn modelId="{FCE7A431-A215-4602-875E-C1B24BDD42D2}" type="presParOf" srcId="{601F0BBE-958B-4E83-8D48-654D6FF81E50}" destId="{C3D52F71-9A3E-4F6F-BE4A-2FF5C84DBF26}" srcOrd="0" destOrd="0" presId="urn:microsoft.com/office/officeart/2005/8/layout/vList4"/>
    <dgm:cxn modelId="{51F06830-7682-443D-9C4C-2ED00A2DBEDD}" type="presParOf" srcId="{601F0BBE-958B-4E83-8D48-654D6FF81E50}" destId="{9428AA84-C299-428D-B62C-A644B9A64166}" srcOrd="1" destOrd="0" presId="urn:microsoft.com/office/officeart/2005/8/layout/vList4"/>
    <dgm:cxn modelId="{2CABD294-E28E-4DF0-90B0-6EA129FA8266}" type="presParOf" srcId="{601F0BBE-958B-4E83-8D48-654D6FF81E50}" destId="{4431FD04-5DA3-438A-A4D4-8D399273BF29}" srcOrd="2" destOrd="0" presId="urn:microsoft.com/office/officeart/2005/8/layout/vList4"/>
    <dgm:cxn modelId="{13BF6ACD-C591-4FA0-B6F0-A21C5645B994}" type="presParOf" srcId="{95D69F76-C896-4C3A-9A07-19F06E881C9F}" destId="{8CB5690F-7F8E-4C14-9FE2-9C218BEB6433}" srcOrd="11" destOrd="0" presId="urn:microsoft.com/office/officeart/2005/8/layout/vList4"/>
    <dgm:cxn modelId="{CC4D502E-1F3D-4377-A807-A1AF49725D31}" type="presParOf" srcId="{95D69F76-C896-4C3A-9A07-19F06E881C9F}" destId="{DACC968E-C258-4D3F-9809-DDA85A81378A}" srcOrd="12" destOrd="0" presId="urn:microsoft.com/office/officeart/2005/8/layout/vList4"/>
    <dgm:cxn modelId="{D35F52DD-6A68-4C96-A9CA-677D04065C3F}" type="presParOf" srcId="{DACC968E-C258-4D3F-9809-DDA85A81378A}" destId="{3706DA0A-7FAF-4CEF-96CF-165B656C6678}" srcOrd="0" destOrd="0" presId="urn:microsoft.com/office/officeart/2005/8/layout/vList4"/>
    <dgm:cxn modelId="{0FDFEBB9-D967-4340-AF2E-56470B9515EE}" type="presParOf" srcId="{DACC968E-C258-4D3F-9809-DDA85A81378A}" destId="{68391B64-5E2D-45BB-A89F-E27F4DEF81D1}" srcOrd="1" destOrd="0" presId="urn:microsoft.com/office/officeart/2005/8/layout/vList4"/>
    <dgm:cxn modelId="{62F5480F-19D1-4635-B49E-821656DCBF59}" type="presParOf" srcId="{DACC968E-C258-4D3F-9809-DDA85A81378A}" destId="{47FDC89E-785E-4C48-9323-841EC7ACC86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4207A-D007-45DC-A279-11918922C54C}">
      <dsp:nvSpPr>
        <dsp:cNvPr id="0" name=""/>
        <dsp:cNvSpPr/>
      </dsp:nvSpPr>
      <dsp:spPr>
        <a:xfrm>
          <a:off x="0" y="0"/>
          <a:ext cx="6507805" cy="42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What is AI ?</a:t>
          </a:r>
        </a:p>
      </dsp:txBody>
      <dsp:txXfrm>
        <a:off x="1344439" y="0"/>
        <a:ext cx="5163365" cy="428782"/>
      </dsp:txXfrm>
    </dsp:sp>
    <dsp:sp modelId="{A88F568A-F35C-4A1A-BE3F-A47A5AA614C7}">
      <dsp:nvSpPr>
        <dsp:cNvPr id="0" name=""/>
        <dsp:cNvSpPr/>
      </dsp:nvSpPr>
      <dsp:spPr>
        <a:xfrm>
          <a:off x="42878" y="42878"/>
          <a:ext cx="1301561" cy="3430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57000" b="-5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ACFC0-36D1-42FB-8FC8-FD4C4297FBBD}">
      <dsp:nvSpPr>
        <dsp:cNvPr id="0" name=""/>
        <dsp:cNvSpPr/>
      </dsp:nvSpPr>
      <dsp:spPr>
        <a:xfrm>
          <a:off x="0" y="471660"/>
          <a:ext cx="6507805" cy="42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What is Artificial Intelligence Crime?</a:t>
          </a:r>
        </a:p>
      </dsp:txBody>
      <dsp:txXfrm>
        <a:off x="1344439" y="471660"/>
        <a:ext cx="5163365" cy="428782"/>
      </dsp:txXfrm>
    </dsp:sp>
    <dsp:sp modelId="{D0C36BEE-90DA-4FA4-8422-D5C8A97F244F}">
      <dsp:nvSpPr>
        <dsp:cNvPr id="0" name=""/>
        <dsp:cNvSpPr/>
      </dsp:nvSpPr>
      <dsp:spPr>
        <a:xfrm>
          <a:off x="42878" y="514538"/>
          <a:ext cx="1301561" cy="3430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A590C-B3DB-4645-A2AC-0043AF962DB0}">
      <dsp:nvSpPr>
        <dsp:cNvPr id="0" name=""/>
        <dsp:cNvSpPr/>
      </dsp:nvSpPr>
      <dsp:spPr>
        <a:xfrm>
          <a:off x="0" y="943321"/>
          <a:ext cx="6507805" cy="14790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Malicious Abuse of AI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Integrity Attack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Unintended AI Outcomes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Algorithmic Trading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Membership Inference Attack</a:t>
          </a:r>
        </a:p>
      </dsp:txBody>
      <dsp:txXfrm>
        <a:off x="1344439" y="943321"/>
        <a:ext cx="5163365" cy="1479046"/>
      </dsp:txXfrm>
    </dsp:sp>
    <dsp:sp modelId="{8AADE110-A02F-4B0A-9E62-1E07449AD848}">
      <dsp:nvSpPr>
        <dsp:cNvPr id="0" name=""/>
        <dsp:cNvSpPr/>
      </dsp:nvSpPr>
      <dsp:spPr>
        <a:xfrm>
          <a:off x="18955" y="963219"/>
          <a:ext cx="1349406" cy="14587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000" b="-6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5D901-C40E-4BB9-8F63-EADBA0E45592}">
      <dsp:nvSpPr>
        <dsp:cNvPr id="0" name=""/>
        <dsp:cNvSpPr/>
      </dsp:nvSpPr>
      <dsp:spPr>
        <a:xfrm>
          <a:off x="0" y="2489142"/>
          <a:ext cx="6507805" cy="12802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Malicious Use Of AI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Social Engineering Attack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Misinformation and Fake News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Hacking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Autonomous Weapons Systems</a:t>
          </a:r>
        </a:p>
      </dsp:txBody>
      <dsp:txXfrm>
        <a:off x="1344439" y="2489142"/>
        <a:ext cx="5163365" cy="1280288"/>
      </dsp:txXfrm>
    </dsp:sp>
    <dsp:sp modelId="{90AF662C-A010-4A3C-B2F4-27882502F75E}">
      <dsp:nvSpPr>
        <dsp:cNvPr id="0" name=""/>
        <dsp:cNvSpPr/>
      </dsp:nvSpPr>
      <dsp:spPr>
        <a:xfrm>
          <a:off x="66800" y="2533547"/>
          <a:ext cx="1301561" cy="11825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000" b="-6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53E4-95E1-45E5-B9B6-43BE450E6574}">
      <dsp:nvSpPr>
        <dsp:cNvPr id="0" name=""/>
        <dsp:cNvSpPr/>
      </dsp:nvSpPr>
      <dsp:spPr>
        <a:xfrm>
          <a:off x="0" y="3788413"/>
          <a:ext cx="6507805" cy="42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Conclusion</a:t>
          </a:r>
        </a:p>
      </dsp:txBody>
      <dsp:txXfrm>
        <a:off x="1344439" y="3788413"/>
        <a:ext cx="5163365" cy="428782"/>
      </dsp:txXfrm>
    </dsp:sp>
    <dsp:sp modelId="{2DD959C7-775F-4CA0-B3B1-F72B46A08141}">
      <dsp:nvSpPr>
        <dsp:cNvPr id="0" name=""/>
        <dsp:cNvSpPr/>
      </dsp:nvSpPr>
      <dsp:spPr>
        <a:xfrm>
          <a:off x="42878" y="3831291"/>
          <a:ext cx="1301561" cy="3430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 t="-76000" b="-7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52F71-9A3E-4F6F-BE4A-2FF5C84DBF26}">
      <dsp:nvSpPr>
        <dsp:cNvPr id="0" name=""/>
        <dsp:cNvSpPr/>
      </dsp:nvSpPr>
      <dsp:spPr>
        <a:xfrm>
          <a:off x="0" y="4260074"/>
          <a:ext cx="6507805" cy="42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References</a:t>
          </a:r>
        </a:p>
      </dsp:txBody>
      <dsp:txXfrm>
        <a:off x="1344439" y="4260074"/>
        <a:ext cx="5163365" cy="428782"/>
      </dsp:txXfrm>
    </dsp:sp>
    <dsp:sp modelId="{9428AA84-C299-428D-B62C-A644B9A64166}">
      <dsp:nvSpPr>
        <dsp:cNvPr id="0" name=""/>
        <dsp:cNvSpPr/>
      </dsp:nvSpPr>
      <dsp:spPr>
        <a:xfrm>
          <a:off x="42878" y="4302952"/>
          <a:ext cx="1301561" cy="3430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/>
          <a:srcRect/>
          <a:stretch>
            <a:fillRect t="-76000" b="-7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6DA0A-7FAF-4CEF-96CF-165B656C6678}">
      <dsp:nvSpPr>
        <dsp:cNvPr id="0" name=""/>
        <dsp:cNvSpPr/>
      </dsp:nvSpPr>
      <dsp:spPr>
        <a:xfrm>
          <a:off x="0" y="4731734"/>
          <a:ext cx="6507805" cy="428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Thank</a:t>
          </a:r>
          <a:r>
            <a:rPr lang="en-IN" sz="1800" b="1" kern="1200" dirty="0"/>
            <a:t> </a:t>
          </a:r>
          <a:r>
            <a:rPr lang="en-IN" sz="1600" b="1" kern="1200" dirty="0"/>
            <a:t>You</a:t>
          </a:r>
        </a:p>
      </dsp:txBody>
      <dsp:txXfrm>
        <a:off x="1344439" y="4731734"/>
        <a:ext cx="5163365" cy="428782"/>
      </dsp:txXfrm>
    </dsp:sp>
    <dsp:sp modelId="{68391B64-5E2D-45BB-A89F-E27F4DEF81D1}">
      <dsp:nvSpPr>
        <dsp:cNvPr id="0" name=""/>
        <dsp:cNvSpPr/>
      </dsp:nvSpPr>
      <dsp:spPr>
        <a:xfrm>
          <a:off x="66800" y="4784341"/>
          <a:ext cx="1301561" cy="3430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/>
          <a:srcRect/>
          <a:stretch>
            <a:fillRect t="-70000" b="-70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E3C2C-6CAD-427A-84C2-AAEDFAB415DD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E3A74-2D74-467D-9FC1-5B8F8EBBE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180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F8F7-65AB-7C21-067F-70361FECD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6AA14-D088-66E0-A36E-9CE6E0BC8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C425-2CD4-A1F4-C2EB-0D45C7A2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154D5-6C60-4CB7-8D42-789765CA2AED}" type="datetime1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F38AB-3685-3E16-3BB0-6966FFA3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71753-1B40-8BAD-20D4-58B05198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2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DFC8-D53C-DBCA-56B6-60ACE4E8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9EED2C-443F-0EFE-07EB-392392DDA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E5338-EB21-47FA-9A4D-FE3B8BDCA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2E5E-8F43-4569-B2E2-3BF2B05B0650}" type="datetime1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312BA-91B6-1954-7435-39E0AEDA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FE1B5-2C2D-16E3-72F2-1948D936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20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DF1230-6283-E54F-227E-7B4E129E2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B08CA-60C0-7DB2-748C-A8C59B943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D20C1-C058-CF3F-26BF-655AF532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E9B1-816B-4FE5-A375-DBF48A145F0A}" type="datetime1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2D99-D025-3526-B849-A1304975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3B7EA-055B-2725-30F4-968D5CBC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7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4037-F607-2704-F9C7-945CC96C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6729-84E6-9C7B-19DE-3E459233F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12D75-B52E-241B-4C7D-2A0A2603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5013-D409-40EF-97BC-491F45E9B8F6}" type="datetime1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8663-3E62-06F8-605B-0029830C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25F2B-25D2-DBFD-3B97-C349EAFF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19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1337-6766-D849-72F5-9072F4B8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82BFD-5668-D59B-D2B8-750630827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20D1D-96BE-78AB-FC68-A89F47E6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69B5-7076-4E1A-A8A6-FED994D2F423}" type="datetime1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68BD9-9FD4-5967-B7E3-D6A823C0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FDC3-A5F6-B930-A812-E3885EFF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21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5D43-9344-4584-C21B-844EED9A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F82AB-5EB5-998F-A956-916BFB38F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37431-D831-FA7C-9EB2-91DDA9677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00212-E5F8-506D-E304-E89DBBB5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84C21-EEE1-4858-B1C2-54A12D805777}" type="datetime1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56F4D-D6FB-62DA-EC9B-BC02B762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5720D-EFBF-CF69-EEE9-9975FC22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42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A0C4-7F64-13D1-0199-2BD6201B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B2087-B4FC-5D26-8EA6-D277C8E9C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159F5-997F-5F89-9488-3F264FD42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B6C58-BCFA-F8EA-C401-E41113A12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78D93-7827-078D-3300-516A5A782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E171DE-53D6-5486-F642-7945784A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16E1-B4A4-494B-82B1-2713CD23C6AA}" type="datetime1">
              <a:rPr lang="en-IN" smtClean="0"/>
              <a:t>05-11-2023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1ABD0-28D5-0F81-BB77-D9AAE410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51754-ABB6-295A-052D-B2AB42B6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44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8F7C-0698-7140-3897-B1C27A3D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A2927-560B-EE3E-664D-C5D14C1F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46EE-1299-4B9B-B8E1-D0241CE1F9E1}" type="datetime1">
              <a:rPr lang="en-IN" smtClean="0"/>
              <a:t>05-11-2023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F2332-DAFD-5413-B026-8352B92D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94E5D-DF33-5841-341C-2D649537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76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F9ABBA-3678-93D3-E1DA-272500F5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93B1-DCE8-4F3A-AAC9-BD2E9605683D}" type="datetime1">
              <a:rPr lang="en-IN" smtClean="0"/>
              <a:t>05-11-2023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05A53-CD18-9B4C-C0EE-FC310D2E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4E94C-65B5-1A79-20F8-0CA947E4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49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ED7E-F507-A15B-686E-95EE00E5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4A577-8187-0735-273B-4AAECF34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3744-516A-5155-5254-E88C8DBF4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8EAD3-DDCA-57AD-AE2B-035B3F3F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3ABA-8B4B-463F-8FC6-91643600CB46}" type="datetime1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CFC05-546D-D5D7-B16E-5ABEC10D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CD43B-DF5F-86C7-FA93-700109D5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44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280C-E5CA-A87B-9CB3-21E28F7C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0662A-45B8-AF6A-E429-3CD935F0B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59D35-C699-D811-C98E-8B5389A81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A6D34-FE64-9485-4BED-E4A6DC4F9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90D26-9775-456C-9592-47E646C5B27A}" type="datetime1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EC2C7-4963-6556-125B-9BA596CC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71184-B443-4BC7-1C1D-B6047345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446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D79E5-A047-00C8-7939-C04BB899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569D-5E70-6906-9859-15B46AF5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E97E0-B0CF-19F9-1848-A1A55B89B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FAEDF-E2C4-4E41-A2C7-0FC19E15BBAD}" type="datetime1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969B0-6AEC-297F-E6C5-34CD350FB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1362A-08A6-472B-04F6-5090B92E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CF01A-81AE-4B9E-9A7E-147039928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30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odc.org/unodc/en/cybercrime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E1AC3D-6436-9E46-5C61-0D4AA4296AA6}"/>
              </a:ext>
            </a:extLst>
          </p:cNvPr>
          <p:cNvSpPr txBox="1"/>
          <p:nvPr/>
        </p:nvSpPr>
        <p:spPr>
          <a:xfrm>
            <a:off x="-92596" y="705219"/>
            <a:ext cx="465302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anose="02020904090505020303" pitchFamily="18" charset="0"/>
              </a:rPr>
              <a:t>ARTIFICIAL INTELLIGENCE CRIME: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5DEFD-E0E5-C26F-6A42-45066F82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" y="0"/>
            <a:ext cx="13564729" cy="763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8B785-AC06-A726-826B-093FFE65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8" b="99287" l="9366" r="94092">
                        <a14:foregroundMark x1="26706" y1="66426" x2="26165" y2="66764"/>
                        <a14:foregroundMark x1="33285" y1="62307" x2="28121" y2="65540"/>
                        <a14:foregroundMark x1="23550" y1="69549" x2="14409" y2="82878"/>
                        <a14:foregroundMark x1="14409" y1="82878" x2="13977" y2="92866"/>
                        <a14:foregroundMark x1="13977" y1="92866" x2="25937" y2="99049"/>
                        <a14:foregroundMark x1="25937" y1="99049" x2="59078" y2="99524"/>
                        <a14:foregroundMark x1="59078" y1="99524" x2="85303" y2="99049"/>
                        <a14:foregroundMark x1="85303" y1="99049" x2="96830" y2="99881"/>
                        <a14:foregroundMark x1="96830" y1="99881" x2="96830" y2="91201"/>
                        <a14:foregroundMark x1="96830" y1="91201" x2="93372" y2="84542"/>
                        <a14:foregroundMark x1="93372" y1="84542" x2="87464" y2="78716"/>
                        <a14:foregroundMark x1="87464" y1="78716" x2="81988" y2="61950"/>
                        <a14:foregroundMark x1="81988" y1="61950" x2="84150" y2="54102"/>
                        <a14:foregroundMark x1="84150" y1="54102" x2="88761" y2="48157"/>
                        <a14:foregroundMark x1="88761" y1="48157" x2="87320" y2="41023"/>
                        <a14:foregroundMark x1="87320" y1="41023" x2="90490" y2="32937"/>
                        <a14:foregroundMark x1="90490" y1="32937" x2="89049" y2="18549"/>
                        <a14:foregroundMark x1="89049" y1="18549" x2="79827" y2="6183"/>
                        <a14:foregroundMark x1="79827" y1="6183" x2="73280" y2="2271"/>
                        <a14:foregroundMark x1="21167" y1="20302" x2="19452" y2="22830"/>
                        <a14:foregroundMark x1="20485" y1="27004" x2="20570" y2="27348"/>
                        <a14:foregroundMark x1="19452" y1="22830" x2="19879" y2="24555"/>
                        <a14:foregroundMark x1="32027" y1="59094" x2="33573" y2="62663"/>
                        <a14:foregroundMark x1="31022" y1="56774" x2="31416" y2="57683"/>
                        <a14:foregroundMark x1="94380" y1="84661" x2="94813" y2="95125"/>
                        <a14:foregroundMark x1="94813" y1="95125" x2="20605" y2="98216"/>
                        <a14:foregroundMark x1="20605" y1="98216" x2="13256" y2="93579"/>
                        <a14:foregroundMark x1="13256" y1="93579" x2="13112" y2="93103"/>
                        <a14:foregroundMark x1="13401" y1="94411" x2="21037" y2="97503"/>
                        <a14:foregroundMark x1="21037" y1="97503" x2="49568" y2="99643"/>
                        <a14:foregroundMark x1="49568" y1="99643" x2="94380" y2="99405"/>
                        <a14:foregroundMark x1="94380" y1="99405" x2="92939" y2="95006"/>
                        <a14:foregroundMark x1="72767" y1="2735" x2="66441" y2="2481"/>
                        <a14:foregroundMark x1="40949" y1="2999" x2="34150" y2="4756"/>
                        <a14:foregroundMark x1="34150" y1="4756" x2="25216" y2="10345"/>
                        <a14:foregroundMark x1="25216" y1="10345" x2="21614" y2="28537"/>
                        <a14:foregroundMark x1="21614" y1="28537" x2="26081" y2="44946"/>
                        <a14:foregroundMark x1="26081" y1="44946" x2="31556" y2="56599"/>
                        <a14:foregroundMark x1="73055" y1="2140" x2="15418" y2="1308"/>
                        <a14:foregroundMark x1="15418" y1="1308" x2="13401" y2="79667"/>
                        <a14:foregroundMark x1="13401" y1="79667" x2="14409" y2="79429"/>
                        <a14:foregroundMark x1="28386" y1="5232" x2="21902" y2="10107"/>
                        <a14:foregroundMark x1="21902" y1="10107" x2="28963" y2="3686"/>
                        <a14:foregroundMark x1="28963" y1="3686" x2="28530" y2="4400"/>
                        <a14:foregroundMark x1="19597" y1="9631" x2="16859" y2="12010"/>
                        <a14:foregroundMark x1="29971" y1="57788" x2="21037" y2="61118"/>
                        <a14:foregroundMark x1="21037" y1="61118" x2="16427" y2="69441"/>
                        <a14:foregroundMark x1="16427" y1="69441" x2="27810" y2="65755"/>
                        <a14:foregroundMark x1="27810" y1="65755" x2="30836" y2="58859"/>
                        <a14:foregroundMark x1="30836" y1="58859" x2="29971" y2="57788"/>
                        <a14:foregroundMark x1="27954" y1="60523" x2="28818" y2="61474"/>
                        <a14:foregroundMark x1="24784" y1="61237" x2="25793" y2="62663"/>
                        <a14:foregroundMark x1="28242" y1="62782" x2="26945" y2="62426"/>
                        <a14:foregroundMark x1="26945" y1="62426" x2="27089" y2="62663"/>
                        <a14:foregroundMark x1="27089" y1="62663" x2="24928" y2="63377"/>
                        <a14:foregroundMark x1="25937" y1="62069" x2="22911" y2="64090"/>
                        <a14:backgroundMark x1="26748" y1="4107" x2="26945" y2="3924"/>
                        <a14:backgroundMark x1="20305" y1="10076" x2="20966" y2="9464"/>
                        <a14:backgroundMark x1="81844" y1="4994" x2="72622" y2="119"/>
                        <a14:backgroundMark x1="72622" y1="119" x2="71543" y2="159"/>
                        <a14:backgroundMark x1="10521" y1="72497" x2="9798" y2="72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8485" y="0"/>
            <a:ext cx="565927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0A201-2911-28BE-B418-54DB4FB32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129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091119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Unintended AI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90" y="1281818"/>
            <a:ext cx="4967194" cy="13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E3771-E5ED-7BEA-32EA-EF6EA47A8509}"/>
              </a:ext>
            </a:extLst>
          </p:cNvPr>
          <p:cNvSpPr txBox="1"/>
          <p:nvPr/>
        </p:nvSpPr>
        <p:spPr>
          <a:xfrm>
            <a:off x="5474240" y="1696180"/>
            <a:ext cx="617220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● Unintended AI outcomes are situations where</a:t>
            </a:r>
          </a:p>
          <a:p>
            <a:pPr algn="just"/>
            <a:r>
              <a:rPr lang="en-US" sz="2400" dirty="0"/>
              <a:t>    AI systems behave in ways not intended by</a:t>
            </a:r>
          </a:p>
          <a:p>
            <a:pPr algn="just"/>
            <a:r>
              <a:rPr lang="en-US" sz="2400" dirty="0"/>
              <a:t>    their designers</a:t>
            </a:r>
          </a:p>
          <a:p>
            <a:pPr algn="just"/>
            <a:r>
              <a:rPr lang="en-US" sz="2400" dirty="0"/>
              <a:t>● These outcomes can pose serious threats to</a:t>
            </a:r>
          </a:p>
          <a:p>
            <a:pPr algn="just"/>
            <a:r>
              <a:rPr lang="en-US" sz="2400" dirty="0"/>
              <a:t>    privacy and security.</a:t>
            </a:r>
          </a:p>
          <a:p>
            <a:pPr algn="just"/>
            <a:r>
              <a:rPr lang="en-US" sz="2400" dirty="0"/>
              <a:t>● It's crucial to understand that these</a:t>
            </a:r>
          </a:p>
          <a:p>
            <a:pPr algn="just"/>
            <a:r>
              <a:rPr lang="en-US" sz="2400" dirty="0"/>
              <a:t>    unintended outcomes are not a result of the</a:t>
            </a:r>
          </a:p>
          <a:p>
            <a:pPr algn="just"/>
            <a:r>
              <a:rPr lang="en-US" sz="2400" dirty="0"/>
              <a:t>    AI system's intent but rather issues related to</a:t>
            </a:r>
          </a:p>
          <a:p>
            <a:pPr algn="just"/>
            <a:r>
              <a:rPr lang="en-US" sz="2400" dirty="0"/>
              <a:t>    design, implementation, or environmental</a:t>
            </a:r>
          </a:p>
          <a:p>
            <a:pPr algn="just"/>
            <a:r>
              <a:rPr lang="en-US" sz="2400" dirty="0"/>
              <a:t>    interactions.</a:t>
            </a:r>
          </a:p>
          <a:p>
            <a:pPr algn="just"/>
            <a:r>
              <a:rPr lang="en-US" sz="2400" dirty="0"/>
              <a:t>    </a:t>
            </a:r>
            <a:r>
              <a:rPr lang="en-US" sz="2400" dirty="0" err="1"/>
              <a:t>Eg</a:t>
            </a:r>
            <a:r>
              <a:rPr lang="en-US" sz="2400" dirty="0"/>
              <a:t>: Google’s Smart Compose</a:t>
            </a: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8E992-F0F3-58FC-CCB7-AC8328D21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53" y="1702920"/>
            <a:ext cx="4822487" cy="45175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38B863-AE07-9931-90C1-88F20203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92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091119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Algorithmic Trading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90" y="1281818"/>
            <a:ext cx="4967194" cy="13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E3771-E5ED-7BEA-32EA-EF6EA47A8509}"/>
              </a:ext>
            </a:extLst>
          </p:cNvPr>
          <p:cNvSpPr txBox="1"/>
          <p:nvPr/>
        </p:nvSpPr>
        <p:spPr>
          <a:xfrm>
            <a:off x="5474240" y="1662626"/>
            <a:ext cx="6172200" cy="4893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 It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involves the misuse of AI to execute large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</a:rPr>
              <a:t>  orders of trades, manipulate market prices, or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</a:rPr>
              <a:t>  exploit information asymmetry.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 In a simulated market experiment, trading  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</a:rPr>
              <a:t>  agents could learn and execute a “profitable”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market manipulation campaign comprising a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set of deceitful false-orders.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 AI can bring significant benefits to the financial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sector, such as building and training bots that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can trade better than humans do, and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preventing and detecting everything from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routine employee theft to insider trading.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 </a:t>
            </a:r>
            <a:r>
              <a:rPr lang="en-US" sz="2400" dirty="0" err="1">
                <a:solidFill>
                  <a:srgbClr val="000000"/>
                </a:solidFill>
              </a:rPr>
              <a:t>Eg</a:t>
            </a:r>
            <a:r>
              <a:rPr lang="en-US" sz="2400" dirty="0">
                <a:solidFill>
                  <a:srgbClr val="000000"/>
                </a:solidFill>
              </a:rPr>
              <a:t>: 2010 Flash Crash</a:t>
            </a: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AC79D-2771-1337-CDA4-7F47820CD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48" y="1696179"/>
            <a:ext cx="4755292" cy="48936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05BD2-2FE6-39C5-1680-167432124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072"/>
            <a:ext cx="2862452" cy="466928"/>
          </a:xfrm>
        </p:spPr>
        <p:txBody>
          <a:bodyPr/>
          <a:lstStyle/>
          <a:p>
            <a:fld id="{65FCF01A-81AE-4B9E-9A7E-147039928657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3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091119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Membership Inference attacks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90" y="1281818"/>
            <a:ext cx="4967194" cy="13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E3771-E5ED-7BEA-32EA-EF6EA47A8509}"/>
              </a:ext>
            </a:extLst>
          </p:cNvPr>
          <p:cNvSpPr txBox="1"/>
          <p:nvPr/>
        </p:nvSpPr>
        <p:spPr>
          <a:xfrm>
            <a:off x="5474240" y="1696180"/>
            <a:ext cx="6172200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 Adversary queries a trained machine learning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model to determine if a specific example was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part of the model's training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Adversary uses machine learning to train an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inference model that detects differences in the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target model's predictions between training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and non-training inputs.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This technique leverages adversarial use of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machine learning to uncover information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about the target model's training dataset.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 </a:t>
            </a:r>
            <a:r>
              <a:rPr lang="en-US" sz="2400" dirty="0" err="1">
                <a:solidFill>
                  <a:srgbClr val="000000"/>
                </a:solidFill>
              </a:rPr>
              <a:t>Eg:thispersondoesnotexist.com</a:t>
            </a: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CED6A-C0AD-FE21-1A3A-3544874EB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60" y="1696180"/>
            <a:ext cx="4928680" cy="41549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61280-B197-415E-473B-EC67243E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50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196502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Malicious</a:t>
            </a:r>
            <a:r>
              <a:rPr lang="en-IN" sz="4000" b="1" dirty="0"/>
              <a:t> </a:t>
            </a:r>
            <a:r>
              <a:rPr lang="en-IN" sz="4000" b="1" dirty="0">
                <a:solidFill>
                  <a:schemeClr val="bg1"/>
                </a:solidFill>
              </a:rPr>
              <a:t>Use of 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90" y="1281818"/>
            <a:ext cx="4967194" cy="134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4C8B66-561B-51F7-15E8-F9AAB374DF97}"/>
              </a:ext>
            </a:extLst>
          </p:cNvPr>
          <p:cNvSpPr txBox="1"/>
          <p:nvPr/>
        </p:nvSpPr>
        <p:spPr>
          <a:xfrm>
            <a:off x="561840" y="5493964"/>
            <a:ext cx="1091193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This typically refers to scenarios where AI is intentionally used to carry out harmful activities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5C90D-EC48-C27D-2BBD-41238D94C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982" y="1617223"/>
            <a:ext cx="5771180" cy="3758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D9C5C-E6C6-7DD8-C189-D45B97AC5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40" y="1617223"/>
            <a:ext cx="5079142" cy="374249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E8212F-BD17-DC90-5E52-7CDD34D1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17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091119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Social Engineering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90" y="1281818"/>
            <a:ext cx="4967194" cy="13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E3771-E5ED-7BEA-32EA-EF6EA47A8509}"/>
              </a:ext>
            </a:extLst>
          </p:cNvPr>
          <p:cNvSpPr txBox="1"/>
          <p:nvPr/>
        </p:nvSpPr>
        <p:spPr>
          <a:xfrm>
            <a:off x="5474240" y="1696180"/>
            <a:ext cx="6172200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It uses deception techniques to manipulate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  human subjects to share sensitive or personal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  information , which can be used for fraudulent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  purposes.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 Deception and Phishing : The bots are used to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 deceive and manipulate people into complying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 with their requests. E.g. : Cyberlover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 Manipulation : Malicious actors can u</a:t>
            </a:r>
            <a:r>
              <a:rPr lang="en-US" sz="2400" dirty="0">
                <a:solidFill>
                  <a:srgbClr val="000000"/>
                </a:solidFill>
              </a:rPr>
              <a:t>se AI 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</a:rPr>
              <a:t>  techniques to develop algorithms or social bots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to manipulate public opinion. 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E.g. </a:t>
            </a:r>
            <a:r>
              <a:rPr lang="en-US" sz="2400" dirty="0">
                <a:solidFill>
                  <a:srgbClr val="000000"/>
                </a:solidFill>
              </a:rPr>
              <a:t>: Cambridge Analytica</a:t>
            </a: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7672E-72CE-6599-7B00-E0206945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5" y="1696180"/>
            <a:ext cx="4671465" cy="41549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FDB9B-F05A-F9FB-FAEB-EF35CE7B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07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091119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Misinformation and Fake News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49" y="1237025"/>
            <a:ext cx="6624536" cy="179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E3771-E5ED-7BEA-32EA-EF6EA47A8509}"/>
              </a:ext>
            </a:extLst>
          </p:cNvPr>
          <p:cNvSpPr txBox="1"/>
          <p:nvPr/>
        </p:nvSpPr>
        <p:spPr>
          <a:xfrm>
            <a:off x="5474240" y="1696180"/>
            <a:ext cx="6172200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Misinformation and Fake News are false or misleading information presented as news.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They spread rapidly through social media platforms, often becoming viral.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They can undermine the electoral process, fuel hatred, and stoke outrage.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Combating them involves fact-checking and raising awareness about their prevalence and impact.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     </a:t>
            </a:r>
            <a:r>
              <a:rPr lang="en-US" sz="2400" dirty="0" err="1">
                <a:solidFill>
                  <a:srgbClr val="000000"/>
                </a:solidFill>
              </a:rPr>
              <a:t>Eg</a:t>
            </a:r>
            <a:r>
              <a:rPr lang="en-US" sz="2400" dirty="0">
                <a:solidFill>
                  <a:srgbClr val="000000"/>
                </a:solidFill>
              </a:rPr>
              <a:t>: Tools such as GPT-3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BB958-BBB9-A0F6-AE12-855A567CD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6" y="1696179"/>
            <a:ext cx="4832214" cy="415498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84A98-514A-ABDA-635A-5EC9A6C2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89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091119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Hacking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06" y="1281818"/>
            <a:ext cx="2422187" cy="98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E3771-E5ED-7BEA-32EA-EF6EA47A8509}"/>
              </a:ext>
            </a:extLst>
          </p:cNvPr>
          <p:cNvSpPr txBox="1"/>
          <p:nvPr/>
        </p:nvSpPr>
        <p:spPr>
          <a:xfrm>
            <a:off x="5474240" y="1696180"/>
            <a:ext cx="6172200" cy="4708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Hacking is the act of identifying and then exploiting weaknesses in a computer system or network, usually to gain unauthorized access to personal or organizational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Deepfakes : With the advances in AI, algorithms support the creation of hyper-realistic images and videos.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     </a:t>
            </a:r>
            <a:r>
              <a:rPr lang="en-US" sz="2000" dirty="0" err="1">
                <a:solidFill>
                  <a:schemeClr val="tx1"/>
                </a:solidFill>
              </a:rPr>
              <a:t>Eg</a:t>
            </a:r>
            <a:r>
              <a:rPr lang="en-US" sz="2000" dirty="0">
                <a:solidFill>
                  <a:schemeClr val="tx1"/>
                </a:solidFill>
              </a:rPr>
              <a:t>: “fake” Elon Musk joining Zoom meeting.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Repetitive Tasks : AI systems can perform repetitive tasks efficiently, which malicious actors can exploit.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     </a:t>
            </a:r>
            <a:r>
              <a:rPr lang="en-US" sz="2000" dirty="0" err="1">
                <a:solidFill>
                  <a:schemeClr val="tx1"/>
                </a:solidFill>
              </a:rPr>
              <a:t>Eg</a:t>
            </a:r>
            <a:r>
              <a:rPr lang="en-US" sz="2000" dirty="0">
                <a:solidFill>
                  <a:schemeClr val="tx1"/>
                </a:solidFill>
              </a:rPr>
              <a:t>: Captcha-defeating and password cracking.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Malware : It could be enhanced with AI techniques, improving its </a:t>
            </a:r>
            <a:r>
              <a:rPr lang="en-US" sz="2000" dirty="0" err="1">
                <a:solidFill>
                  <a:schemeClr val="tx1"/>
                </a:solidFill>
              </a:rPr>
              <a:t>capibilities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     </a:t>
            </a:r>
            <a:r>
              <a:rPr lang="en-US" sz="2000" dirty="0" err="1">
                <a:solidFill>
                  <a:schemeClr val="tx1"/>
                </a:solidFill>
              </a:rPr>
              <a:t>Eg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dirty="0" err="1">
                <a:solidFill>
                  <a:schemeClr val="tx1"/>
                </a:solidFill>
              </a:rPr>
              <a:t>DeepLocker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C0050-926E-775B-D888-CFD705D0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31" y="1696180"/>
            <a:ext cx="4724809" cy="47089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38C71-68CA-A1EA-DC34-4DB12272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10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091119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Autonomous Weapons Systems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366" y="1269857"/>
            <a:ext cx="6741268" cy="182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E3771-E5ED-7BEA-32EA-EF6EA47A8509}"/>
              </a:ext>
            </a:extLst>
          </p:cNvPr>
          <p:cNvSpPr txBox="1"/>
          <p:nvPr/>
        </p:nvSpPr>
        <p:spPr>
          <a:xfrm>
            <a:off x="5299143" y="1696180"/>
            <a:ext cx="6172200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Autonomous Weapons Systems are weapons that select and apply force to targets without human intervention.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They are triggered by sensors and software, which match what the sensors detect in the environment against a ‘target profile’.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 concern with this process is the loss of human judgement in the use of force. It makes it difficult to control the effects of these weapons.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Eg</a:t>
            </a:r>
            <a:r>
              <a:rPr lang="en-US" sz="2400" dirty="0">
                <a:solidFill>
                  <a:srgbClr val="000000"/>
                </a:solidFill>
              </a:rPr>
              <a:t>: hacking the GPS of drones</a:t>
            </a: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22BC2-0E38-73A3-C872-101C1D8FD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54" y="1696180"/>
            <a:ext cx="4647389" cy="41549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63DDB-45C3-F22E-FE12-408C12BB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37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65DEFD-E0E5-C26F-6A42-45066F82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097" cy="6860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3312F-45A6-6F81-71A0-63ABD5CCDF84}"/>
              </a:ext>
            </a:extLst>
          </p:cNvPr>
          <p:cNvSpPr txBox="1"/>
          <p:nvPr/>
        </p:nvSpPr>
        <p:spPr>
          <a:xfrm>
            <a:off x="690664" y="1313234"/>
            <a:ext cx="10856068" cy="48936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effectLst/>
              </a:rPr>
              <a:t>The capabilities of Artificial Intelligence (AI) evolve rapidly and affect almost all sectors of  society¹.</a:t>
            </a:r>
          </a:p>
          <a:p>
            <a:pPr marL="34290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effectLst/>
              </a:rPr>
              <a:t> AI has been increasingly integrated into criminal and harmful activities, expanding existing vulnerabilities, and introducing new threats¹.</a:t>
            </a:r>
          </a:p>
          <a:p>
            <a:pPr marL="34290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effectLst/>
              </a:rPr>
              <a:t> The article provides an overview of the risks of enhanced AI application, contributing to the growing body of knowledge on the issue¹.</a:t>
            </a:r>
          </a:p>
          <a:p>
            <a:pPr marL="34290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effectLst/>
              </a:rPr>
              <a:t> It suggests four types of malicious abuse of AI (integrity attacks, unintended AI outcomes, algorithmic trading, membership inference attacks) and four types of malicious use of AI (social engineering, misinformation/fake news, hacking, autonomous weapon systems)¹.</a:t>
            </a:r>
          </a:p>
          <a:p>
            <a:pPr marL="34290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effectLst/>
              </a:rPr>
              <a:t> Enhanced collaboration among governments, industries, and civil society actors is vital to increase preparedness and resilience against malicious use and abuse of AI¹.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2400" i="0" u="none" strike="noStrike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C21B8-6350-AFB3-96B8-829F2D1F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416356" y="830580"/>
            <a:ext cx="2861597" cy="119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A9E04-D612-3D9A-D653-DFB1A66936AB}"/>
              </a:ext>
            </a:extLst>
          </p:cNvPr>
          <p:cNvSpPr txBox="1"/>
          <p:nvPr/>
        </p:nvSpPr>
        <p:spPr>
          <a:xfrm>
            <a:off x="568256" y="159308"/>
            <a:ext cx="10557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21110-A94E-E0E1-6468-9489DE96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99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65DEFD-E0E5-C26F-6A42-45066F82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1"/>
            <a:ext cx="12196097" cy="6860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3312F-45A6-6F81-71A0-63ABD5CCDF84}"/>
              </a:ext>
            </a:extLst>
          </p:cNvPr>
          <p:cNvSpPr txBox="1"/>
          <p:nvPr/>
        </p:nvSpPr>
        <p:spPr>
          <a:xfrm>
            <a:off x="667966" y="1188666"/>
            <a:ext cx="10856068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[1] K. Crawford, Atlas of AI: Power, Politics, and the Planetary Costs of Artificial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Intelligence. London, U.K.: Yale Univ. Press, 2021.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[2] D. Garcia, ‘‘Lethal artificial intelligence and change: The future of international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     peace and security,’’ Int. Stud. Rev., vol. 20, no. 2, pp. 334–341, Jun. 2018, </a:t>
            </a:r>
            <a:r>
              <a:rPr lang="en-IN" sz="2400" dirty="0" err="1"/>
              <a:t>doi</a:t>
            </a:r>
            <a:r>
              <a:rPr lang="en-IN" sz="2400" dirty="0"/>
              <a:t>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     10.1093/</a:t>
            </a:r>
            <a:r>
              <a:rPr lang="en-IN" sz="2400" dirty="0" err="1"/>
              <a:t>isr</a:t>
            </a:r>
            <a:r>
              <a:rPr lang="en-IN" sz="2400" dirty="0"/>
              <a:t>/viy029.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[3] T. </a:t>
            </a:r>
            <a:r>
              <a:rPr lang="en-IN" sz="2400" dirty="0" err="1"/>
              <a:t>Yigitcanlar</a:t>
            </a:r>
            <a:r>
              <a:rPr lang="en-IN" sz="2400" dirty="0"/>
              <a:t>, K. </a:t>
            </a:r>
            <a:r>
              <a:rPr lang="en-IN" sz="2400" dirty="0" err="1"/>
              <a:t>Desouza</a:t>
            </a:r>
            <a:r>
              <a:rPr lang="en-IN" sz="2400" dirty="0"/>
              <a:t>, L. Butler, and F. </a:t>
            </a:r>
            <a:r>
              <a:rPr lang="en-IN" sz="2400" dirty="0" err="1"/>
              <a:t>Roozkhosh</a:t>
            </a:r>
            <a:r>
              <a:rPr lang="en-IN" sz="2400" dirty="0"/>
              <a:t>, ‘‘Contributions and risks of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      artificial intelligence (AI) in building smarter cities: Insights from a systematic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      review of the literature,’’ Energies, vol. 13, no. 6, p. 1473, Mar. 2020, </a:t>
            </a:r>
            <a:r>
              <a:rPr lang="en-IN" sz="2400" dirty="0" err="1"/>
              <a:t>doi</a:t>
            </a:r>
            <a:r>
              <a:rPr lang="en-IN" sz="2400" dirty="0"/>
              <a:t>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      10.3390/en13061473.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[4] </a:t>
            </a:r>
            <a:r>
              <a:rPr lang="en-US" sz="2400" dirty="0"/>
              <a:t>Cybercrime. United Nations: Office Drugs. Accessed: May 19, 2021.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http://www.unodc.org/unodc/en/cybercrime/index.html</a:t>
            </a:r>
            <a:endParaRPr lang="en-US" sz="2400" dirty="0"/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[5] O. </a:t>
            </a:r>
            <a:r>
              <a:rPr lang="en-IN" sz="2400" dirty="0" err="1"/>
              <a:t>Osoba</a:t>
            </a:r>
            <a:r>
              <a:rPr lang="en-IN" sz="2400" dirty="0"/>
              <a:t> and W. </a:t>
            </a:r>
            <a:r>
              <a:rPr lang="en-IN" sz="2400" dirty="0" err="1"/>
              <a:t>Welser</a:t>
            </a:r>
            <a:r>
              <a:rPr lang="en-IN" sz="2400" dirty="0"/>
              <a:t> IV, The Risks of Artificial Intelligence to Security and the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     Future of Work. Santa Monica, CA, USA: RAND Corporation, 2017, </a:t>
            </a:r>
            <a:r>
              <a:rPr lang="en-IN" sz="2400" dirty="0" err="1"/>
              <a:t>doi</a:t>
            </a:r>
            <a:r>
              <a:rPr lang="en-IN" sz="2400" dirty="0"/>
              <a:t>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dirty="0"/>
              <a:t>      10.7249/PE237.</a:t>
            </a:r>
            <a:endParaRPr lang="en-US" sz="2400" i="0" u="none" strike="noStrike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C21B8-6350-AFB3-96B8-829F2D1F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581728" y="839443"/>
            <a:ext cx="2589221" cy="108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A9E04-D612-3D9A-D653-DFB1A66936AB}"/>
              </a:ext>
            </a:extLst>
          </p:cNvPr>
          <p:cNvSpPr txBox="1"/>
          <p:nvPr/>
        </p:nvSpPr>
        <p:spPr>
          <a:xfrm>
            <a:off x="568256" y="159308"/>
            <a:ext cx="10557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EF15D-BC16-EB93-6A3C-452D400A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87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65DEFD-E0E5-C26F-6A42-45066F82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38" y="-69574"/>
            <a:ext cx="13564729" cy="763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8B785-AC06-A726-826B-093FFE65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8" b="99287" l="9366" r="94092">
                        <a14:foregroundMark x1="26706" y1="66426" x2="26165" y2="66764"/>
                        <a14:foregroundMark x1="33285" y1="62307" x2="28121" y2="65540"/>
                        <a14:foregroundMark x1="23550" y1="69549" x2="14409" y2="82878"/>
                        <a14:foregroundMark x1="14409" y1="82878" x2="13977" y2="92866"/>
                        <a14:foregroundMark x1="13977" y1="92866" x2="25937" y2="99049"/>
                        <a14:foregroundMark x1="25937" y1="99049" x2="59078" y2="99524"/>
                        <a14:foregroundMark x1="59078" y1="99524" x2="85303" y2="99049"/>
                        <a14:foregroundMark x1="85303" y1="99049" x2="96830" y2="99881"/>
                        <a14:foregroundMark x1="96830" y1="99881" x2="96830" y2="91201"/>
                        <a14:foregroundMark x1="96830" y1="91201" x2="93372" y2="84542"/>
                        <a14:foregroundMark x1="93372" y1="84542" x2="87464" y2="78716"/>
                        <a14:foregroundMark x1="87464" y1="78716" x2="81988" y2="61950"/>
                        <a14:foregroundMark x1="81988" y1="61950" x2="84150" y2="54102"/>
                        <a14:foregroundMark x1="84150" y1="54102" x2="88761" y2="48157"/>
                        <a14:foregroundMark x1="88761" y1="48157" x2="87320" y2="41023"/>
                        <a14:foregroundMark x1="87320" y1="41023" x2="90490" y2="32937"/>
                        <a14:foregroundMark x1="90490" y1="32937" x2="89049" y2="18549"/>
                        <a14:foregroundMark x1="89049" y1="18549" x2="79827" y2="6183"/>
                        <a14:foregroundMark x1="79827" y1="6183" x2="73280" y2="2271"/>
                        <a14:foregroundMark x1="21167" y1="20302" x2="19452" y2="22830"/>
                        <a14:foregroundMark x1="20485" y1="27004" x2="20570" y2="27348"/>
                        <a14:foregroundMark x1="19452" y1="22830" x2="19879" y2="24555"/>
                        <a14:foregroundMark x1="32027" y1="59094" x2="33573" y2="62663"/>
                        <a14:foregroundMark x1="31022" y1="56774" x2="31416" y2="57683"/>
                        <a14:foregroundMark x1="94380" y1="84661" x2="94813" y2="95125"/>
                        <a14:foregroundMark x1="94813" y1="95125" x2="20605" y2="98216"/>
                        <a14:foregroundMark x1="20605" y1="98216" x2="13256" y2="93579"/>
                        <a14:foregroundMark x1="13256" y1="93579" x2="13112" y2="93103"/>
                        <a14:foregroundMark x1="13401" y1="94411" x2="21037" y2="97503"/>
                        <a14:foregroundMark x1="21037" y1="97503" x2="49568" y2="99643"/>
                        <a14:foregroundMark x1="49568" y1="99643" x2="94380" y2="99405"/>
                        <a14:foregroundMark x1="94380" y1="99405" x2="92939" y2="95006"/>
                        <a14:foregroundMark x1="72767" y1="2735" x2="66441" y2="2481"/>
                        <a14:foregroundMark x1="40949" y1="2999" x2="34150" y2="4756"/>
                        <a14:foregroundMark x1="34150" y1="4756" x2="25216" y2="10345"/>
                        <a14:foregroundMark x1="25216" y1="10345" x2="21614" y2="28537"/>
                        <a14:foregroundMark x1="21614" y1="28537" x2="26081" y2="44946"/>
                        <a14:foregroundMark x1="26081" y1="44946" x2="31556" y2="56599"/>
                        <a14:foregroundMark x1="73055" y1="2140" x2="15418" y2="1308"/>
                        <a14:foregroundMark x1="15418" y1="1308" x2="13401" y2="79667"/>
                        <a14:foregroundMark x1="13401" y1="79667" x2="14409" y2="79429"/>
                        <a14:foregroundMark x1="28386" y1="5232" x2="21902" y2="10107"/>
                        <a14:foregroundMark x1="21902" y1="10107" x2="28963" y2="3686"/>
                        <a14:foregroundMark x1="28963" y1="3686" x2="28530" y2="4400"/>
                        <a14:foregroundMark x1="19597" y1="9631" x2="16859" y2="12010"/>
                        <a14:foregroundMark x1="29971" y1="57788" x2="21037" y2="61118"/>
                        <a14:foregroundMark x1="21037" y1="61118" x2="16427" y2="69441"/>
                        <a14:foregroundMark x1="16427" y1="69441" x2="27810" y2="65755"/>
                        <a14:foregroundMark x1="27810" y1="65755" x2="30836" y2="58859"/>
                        <a14:foregroundMark x1="30836" y1="58859" x2="29971" y2="57788"/>
                        <a14:foregroundMark x1="27954" y1="60523" x2="28818" y2="61474"/>
                        <a14:foregroundMark x1="24784" y1="61237" x2="25793" y2="62663"/>
                        <a14:foregroundMark x1="28242" y1="62782" x2="26945" y2="62426"/>
                        <a14:foregroundMark x1="26945" y1="62426" x2="27089" y2="62663"/>
                        <a14:foregroundMark x1="27089" y1="62663" x2="24928" y2="63377"/>
                        <a14:foregroundMark x1="25937" y1="62069" x2="22911" y2="64090"/>
                        <a14:backgroundMark x1="26748" y1="4107" x2="26945" y2="3924"/>
                        <a14:backgroundMark x1="20305" y1="10076" x2="20966" y2="9464"/>
                        <a14:backgroundMark x1="81844" y1="4994" x2="72622" y2="119"/>
                        <a14:backgroundMark x1="72622" y1="119" x2="71543" y2="159"/>
                        <a14:backgroundMark x1="10521" y1="72497" x2="9798" y2="72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8485" y="0"/>
            <a:ext cx="5659277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E1AC3D-6436-9E46-5C61-0D4AA4296AA6}"/>
              </a:ext>
            </a:extLst>
          </p:cNvPr>
          <p:cNvSpPr txBox="1"/>
          <p:nvPr/>
        </p:nvSpPr>
        <p:spPr>
          <a:xfrm>
            <a:off x="4687747" y="462151"/>
            <a:ext cx="631779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anose="02020904090505020303" pitchFamily="18" charset="0"/>
              </a:rPr>
              <a:t>ARTIFICIAL INTELLIGENCE CRIME: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BDF2F-3FCD-1E18-93B0-26A9B884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45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BA6B3-3414-8BAC-E222-7B6203D9F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0"/>
          <a:stretch/>
        </p:blipFill>
        <p:spPr>
          <a:xfrm>
            <a:off x="2772383" y="1652062"/>
            <a:ext cx="7354110" cy="39429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7FF8E-C1A6-2667-C1C3-A6A32B28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76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65DEFD-E0E5-C26F-6A42-45066F82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8" y="-99391"/>
            <a:ext cx="14059477" cy="7908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8B785-AC06-A726-826B-093FFE65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8" b="99287" l="9366" r="94092">
                        <a14:foregroundMark x1="26706" y1="66426" x2="26165" y2="66764"/>
                        <a14:foregroundMark x1="33285" y1="62307" x2="28121" y2="65540"/>
                        <a14:foregroundMark x1="23550" y1="69549" x2="14409" y2="82878"/>
                        <a14:foregroundMark x1="14409" y1="82878" x2="13977" y2="92866"/>
                        <a14:foregroundMark x1="13977" y1="92866" x2="25937" y2="99049"/>
                        <a14:foregroundMark x1="25937" y1="99049" x2="59078" y2="99524"/>
                        <a14:foregroundMark x1="59078" y1="99524" x2="85303" y2="99049"/>
                        <a14:foregroundMark x1="85303" y1="99049" x2="96830" y2="99881"/>
                        <a14:foregroundMark x1="96830" y1="99881" x2="96830" y2="91201"/>
                        <a14:foregroundMark x1="96830" y1="91201" x2="93372" y2="84542"/>
                        <a14:foregroundMark x1="93372" y1="84542" x2="87464" y2="78716"/>
                        <a14:foregroundMark x1="87464" y1="78716" x2="81988" y2="61950"/>
                        <a14:foregroundMark x1="81988" y1="61950" x2="84150" y2="54102"/>
                        <a14:foregroundMark x1="84150" y1="54102" x2="88761" y2="48157"/>
                        <a14:foregroundMark x1="88761" y1="48157" x2="87320" y2="41023"/>
                        <a14:foregroundMark x1="87320" y1="41023" x2="90490" y2="32937"/>
                        <a14:foregroundMark x1="90490" y1="32937" x2="89049" y2="18549"/>
                        <a14:foregroundMark x1="89049" y1="18549" x2="79827" y2="6183"/>
                        <a14:foregroundMark x1="79827" y1="6183" x2="73280" y2="2271"/>
                        <a14:foregroundMark x1="21167" y1="20302" x2="19452" y2="22830"/>
                        <a14:foregroundMark x1="20485" y1="27004" x2="20570" y2="27348"/>
                        <a14:foregroundMark x1="19452" y1="22830" x2="19879" y2="24555"/>
                        <a14:foregroundMark x1="32027" y1="59094" x2="33573" y2="62663"/>
                        <a14:foregroundMark x1="31022" y1="56774" x2="31416" y2="57683"/>
                        <a14:foregroundMark x1="94380" y1="84661" x2="94813" y2="95125"/>
                        <a14:foregroundMark x1="94813" y1="95125" x2="20605" y2="98216"/>
                        <a14:foregroundMark x1="20605" y1="98216" x2="13256" y2="93579"/>
                        <a14:foregroundMark x1="13256" y1="93579" x2="13112" y2="93103"/>
                        <a14:foregroundMark x1="13401" y1="94411" x2="21037" y2="97503"/>
                        <a14:foregroundMark x1="21037" y1="97503" x2="49568" y2="99643"/>
                        <a14:foregroundMark x1="49568" y1="99643" x2="94380" y2="99405"/>
                        <a14:foregroundMark x1="94380" y1="99405" x2="92939" y2="95006"/>
                        <a14:foregroundMark x1="72767" y1="2735" x2="66441" y2="2481"/>
                        <a14:foregroundMark x1="40949" y1="2999" x2="34150" y2="4756"/>
                        <a14:foregroundMark x1="34150" y1="4756" x2="25216" y2="10345"/>
                        <a14:foregroundMark x1="25216" y1="10345" x2="21614" y2="28537"/>
                        <a14:foregroundMark x1="21614" y1="28537" x2="26081" y2="44946"/>
                        <a14:foregroundMark x1="26081" y1="44946" x2="31556" y2="56599"/>
                        <a14:foregroundMark x1="73055" y1="2140" x2="15418" y2="1308"/>
                        <a14:foregroundMark x1="15418" y1="1308" x2="13401" y2="79667"/>
                        <a14:foregroundMark x1="13401" y1="79667" x2="14409" y2="79429"/>
                        <a14:foregroundMark x1="28386" y1="5232" x2="21902" y2="10107"/>
                        <a14:foregroundMark x1="21902" y1="10107" x2="28963" y2="3686"/>
                        <a14:foregroundMark x1="28963" y1="3686" x2="28530" y2="4400"/>
                        <a14:foregroundMark x1="19597" y1="9631" x2="16859" y2="12010"/>
                        <a14:foregroundMark x1="29971" y1="57788" x2="21037" y2="61118"/>
                        <a14:foregroundMark x1="21037" y1="61118" x2="16427" y2="69441"/>
                        <a14:foregroundMark x1="16427" y1="69441" x2="27810" y2="65755"/>
                        <a14:foregroundMark x1="27810" y1="65755" x2="30836" y2="58859"/>
                        <a14:foregroundMark x1="30836" y1="58859" x2="29971" y2="57788"/>
                        <a14:foregroundMark x1="27954" y1="60523" x2="28818" y2="61474"/>
                        <a14:foregroundMark x1="24784" y1="61237" x2="25793" y2="62663"/>
                        <a14:foregroundMark x1="28242" y1="62782" x2="26945" y2="62426"/>
                        <a14:foregroundMark x1="26945" y1="62426" x2="27089" y2="62663"/>
                        <a14:foregroundMark x1="27089" y1="62663" x2="24928" y2="63377"/>
                        <a14:foregroundMark x1="25937" y1="62069" x2="22911" y2="64090"/>
                        <a14:backgroundMark x1="26748" y1="4107" x2="26945" y2="3924"/>
                        <a14:backgroundMark x1="20305" y1="10076" x2="20966" y2="9464"/>
                        <a14:backgroundMark x1="81844" y1="4994" x2="72622" y2="119"/>
                        <a14:backgroundMark x1="72622" y1="119" x2="71543" y2="159"/>
                        <a14:backgroundMark x1="10521" y1="72497" x2="9798" y2="72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8485" y="0"/>
            <a:ext cx="5659277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E1AC3D-6436-9E46-5C61-0D4AA4296AA6}"/>
              </a:ext>
            </a:extLst>
          </p:cNvPr>
          <p:cNvSpPr txBox="1"/>
          <p:nvPr/>
        </p:nvSpPr>
        <p:spPr>
          <a:xfrm>
            <a:off x="4687746" y="418861"/>
            <a:ext cx="631779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anose="02020904090505020303" pitchFamily="18" charset="0"/>
              </a:rPr>
              <a:t>ARTIFICIAL INTELLIGENCE CRIME: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D9DA8-5214-FF6C-6A07-0BF1D83EFE4F}"/>
              </a:ext>
            </a:extLst>
          </p:cNvPr>
          <p:cNvSpPr txBox="1"/>
          <p:nvPr/>
        </p:nvSpPr>
        <p:spPr>
          <a:xfrm>
            <a:off x="4687747" y="2401144"/>
            <a:ext cx="5185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 </a:t>
            </a:r>
            <a:r>
              <a:rPr lang="en-US" sz="3200" dirty="0">
                <a:solidFill>
                  <a:schemeClr val="bg1"/>
                </a:solidFill>
              </a:rPr>
              <a:t>Overview</a:t>
            </a:r>
            <a:r>
              <a:rPr lang="en-US" sz="3600" dirty="0">
                <a:solidFill>
                  <a:schemeClr val="bg1"/>
                </a:solidFill>
              </a:rPr>
              <a:t> of Malicious Use and Abuse of AI 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F29B7-EC45-A954-30D8-0FC1A20B551F}"/>
              </a:ext>
            </a:extLst>
          </p:cNvPr>
          <p:cNvSpPr txBox="1"/>
          <p:nvPr/>
        </p:nvSpPr>
        <p:spPr>
          <a:xfrm>
            <a:off x="4687747" y="4413567"/>
            <a:ext cx="4094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Guided by: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Prof. Maria Yesudas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Assistant Professor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Dept. of Computer Science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D4EA7-4023-81A2-20B7-CD212B7CF919}"/>
              </a:ext>
            </a:extLst>
          </p:cNvPr>
          <p:cNvSpPr txBox="1"/>
          <p:nvPr/>
        </p:nvSpPr>
        <p:spPr>
          <a:xfrm>
            <a:off x="8567601" y="4456858"/>
            <a:ext cx="4094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Allwina Anna Soy Jose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S7-CS-B-10</a:t>
            </a:r>
          </a:p>
          <a:p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01B18-1243-D404-B5F9-3DE6B1CD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27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65DEFD-E0E5-C26F-6A42-45066F82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64729" cy="7630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3312F-45A6-6F81-71A0-63ABD5CCDF84}"/>
              </a:ext>
            </a:extLst>
          </p:cNvPr>
          <p:cNvSpPr txBox="1"/>
          <p:nvPr/>
        </p:nvSpPr>
        <p:spPr>
          <a:xfrm>
            <a:off x="0" y="254992"/>
            <a:ext cx="115240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200" b="1" i="0" u="none" strike="noStrike" dirty="0">
                <a:solidFill>
                  <a:srgbClr val="FFFFFF"/>
                </a:solidFill>
                <a:effectLst/>
              </a:rPr>
              <a:t>Course </a:t>
            </a:r>
            <a:r>
              <a:rPr lang="en-IN" sz="3200" b="1" i="0" u="none" strike="noStrike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en-IN" sz="3200" b="1" i="0" u="none" strike="noStrike" dirty="0">
                <a:solidFill>
                  <a:srgbClr val="FFFFFF"/>
                </a:solidFill>
                <a:effectLst/>
              </a:rPr>
              <a:t> And Outcomes</a:t>
            </a:r>
            <a:endParaRPr lang="en-IN" sz="3200" b="0" dirty="0">
              <a:effectLst/>
            </a:endParaRPr>
          </a:p>
          <a:p>
            <a:br>
              <a:rPr lang="en-IN" sz="3200" dirty="0"/>
            </a:b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A29F9-9D82-EB8D-FC05-4A2F728E54E6}"/>
              </a:ext>
            </a:extLst>
          </p:cNvPr>
          <p:cNvSpPr txBox="1"/>
          <p:nvPr/>
        </p:nvSpPr>
        <p:spPr>
          <a:xfrm>
            <a:off x="667966" y="1306701"/>
            <a:ext cx="10856068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Course Objectives </a:t>
            </a:r>
            <a:endParaRPr lang="en-US" sz="1600" b="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600" b="0" i="0" dirty="0">
              <a:solidFill>
                <a:srgbClr val="111111"/>
              </a:solidFill>
              <a:effectLst/>
            </a:endParaRPr>
          </a:p>
          <a:p>
            <a:pPr algn="just"/>
            <a:r>
              <a:rPr lang="en-US" sz="1600" b="0" i="0" dirty="0">
                <a:solidFill>
                  <a:srgbClr val="111111"/>
                </a:solidFill>
                <a:effectLst/>
              </a:rPr>
              <a:t>CO1 : Understand the rapid evolution of Artificial Intelligence (AI) capabilities and their impact on various sectors of society.</a:t>
            </a:r>
          </a:p>
          <a:p>
            <a:pPr algn="just"/>
            <a:r>
              <a:rPr lang="en-US" sz="1600" b="0" i="0" dirty="0">
                <a:solidFill>
                  <a:srgbClr val="111111"/>
                </a:solidFill>
                <a:effectLst/>
              </a:rPr>
              <a:t>CO2 : Identify the vulnerabilities of AI models and how malicious actors can abuse them.</a:t>
            </a:r>
          </a:p>
          <a:p>
            <a:pPr algn="just"/>
            <a:r>
              <a:rPr lang="en-US" sz="1600" b="0" i="0" dirty="0">
                <a:solidFill>
                  <a:srgbClr val="111111"/>
                </a:solidFill>
                <a:effectLst/>
              </a:rPr>
              <a:t>CO3 : Explore AI-enabled and AI-enhanced attacks.</a:t>
            </a:r>
          </a:p>
          <a:p>
            <a:pPr algn="just"/>
            <a:r>
              <a:rPr lang="en-US" sz="1600" b="0" i="0" dirty="0">
                <a:solidFill>
                  <a:srgbClr val="111111"/>
                </a:solidFill>
                <a:effectLst/>
              </a:rPr>
              <a:t>CO4 : Learn about the four types of malicious abuse of AI: integrity attacks, unintended AI outcomes, algorithmic trading,</a:t>
            </a:r>
          </a:p>
          <a:p>
            <a:pPr algn="just"/>
            <a:r>
              <a:rPr lang="en-US" sz="1600" dirty="0">
                <a:solidFill>
                  <a:srgbClr val="111111"/>
                </a:solidFill>
              </a:rPr>
              <a:t>           </a:t>
            </a:r>
            <a:r>
              <a:rPr lang="en-US" sz="1600" b="0" i="0" dirty="0">
                <a:solidFill>
                  <a:srgbClr val="111111"/>
                </a:solidFill>
                <a:effectLst/>
              </a:rPr>
              <a:t>membership inference attacks.</a:t>
            </a:r>
          </a:p>
          <a:p>
            <a:pPr algn="just"/>
            <a:r>
              <a:rPr lang="en-US" sz="1600" dirty="0">
                <a:solidFill>
                  <a:srgbClr val="111111"/>
                </a:solidFill>
              </a:rPr>
              <a:t>CO5 : </a:t>
            </a:r>
            <a:r>
              <a:rPr lang="en-US" sz="1600" b="0" i="0" dirty="0">
                <a:solidFill>
                  <a:srgbClr val="111111"/>
                </a:solidFill>
                <a:effectLst/>
              </a:rPr>
              <a:t>Learn about the four types of malicious use of AI: social engineering, misinformation/fake news, hacking, autonomous</a:t>
            </a:r>
          </a:p>
          <a:p>
            <a:pPr algn="just"/>
            <a:r>
              <a:rPr lang="en-US" sz="1600" dirty="0">
                <a:solidFill>
                  <a:srgbClr val="111111"/>
                </a:solidFill>
              </a:rPr>
              <a:t>          </a:t>
            </a:r>
            <a:r>
              <a:rPr lang="en-US" sz="1600" b="0" i="0" dirty="0">
                <a:solidFill>
                  <a:srgbClr val="111111"/>
                </a:solidFill>
                <a:effectLst/>
              </a:rPr>
              <a:t> weapon systems.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i="0" u="none" strike="noStrike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Course Outcomes  </a:t>
            </a:r>
            <a:endParaRPr lang="en-US" sz="1600" b="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br>
              <a:rPr lang="en-US" sz="1600" b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CO1 : </a:t>
            </a:r>
            <a:r>
              <a:rPr lang="en-US" sz="1600" b="0" i="0" dirty="0">
                <a:solidFill>
                  <a:srgbClr val="111111"/>
                </a:solidFill>
                <a:effectLst/>
              </a:rPr>
              <a:t>Gain a comprehensive overview of the risks associated with enhanced AI application.</a:t>
            </a:r>
          </a:p>
          <a:p>
            <a:pPr algn="l"/>
            <a:r>
              <a:rPr lang="en-US" sz="1600" dirty="0">
                <a:solidFill>
                  <a:srgbClr val="111111"/>
                </a:solidFill>
              </a:rPr>
              <a:t>CO2 : </a:t>
            </a:r>
            <a:r>
              <a:rPr lang="en-US" sz="1600" b="0" i="0" dirty="0">
                <a:solidFill>
                  <a:srgbClr val="111111"/>
                </a:solidFill>
                <a:effectLst/>
              </a:rPr>
              <a:t>Develop an understanding of the types of activities and corresponding risks related to the malicious use and abuse of AI.</a:t>
            </a:r>
          </a:p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</a:rPr>
              <a:t>CO3 : Ability to identify and understand the vulnerabilities of AI models.</a:t>
            </a:r>
          </a:p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</a:rPr>
              <a:t>CO4 : Acquire knowledge about various AI-enabled and AI-enhanced attacks.</a:t>
            </a:r>
          </a:p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</a:rPr>
              <a:t>CO5 : Understand the need for enhanced collaboration among governments, industries, and civil society actors to increase</a:t>
            </a:r>
          </a:p>
          <a:p>
            <a:pPr algn="l"/>
            <a:r>
              <a:rPr lang="en-US" sz="1600" dirty="0">
                <a:solidFill>
                  <a:srgbClr val="111111"/>
                </a:solidFill>
              </a:rPr>
              <a:t>        </a:t>
            </a:r>
            <a:r>
              <a:rPr lang="en-US" sz="1600" b="0" i="0" dirty="0">
                <a:solidFill>
                  <a:srgbClr val="111111"/>
                </a:solidFill>
                <a:effectLst/>
              </a:rPr>
              <a:t>   preparedness and resilience against malicious use and abuse of AI.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6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D8FB7-4CA1-407F-ED05-AB70908D5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480" y="857626"/>
            <a:ext cx="6741268" cy="1821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DA4D3-6E0C-B264-8BBC-2C09A1C0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62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98E40F-60EE-1ECC-D602-9590EA560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C24CE6D-386A-BF6D-634C-EBB6AE7D58CC}"/>
              </a:ext>
            </a:extLst>
          </p:cNvPr>
          <p:cNvSpPr>
            <a:spLocks noGrp="1"/>
          </p:cNvSpPr>
          <p:nvPr/>
        </p:nvSpPr>
        <p:spPr>
          <a:xfrm>
            <a:off x="77822" y="-1"/>
            <a:ext cx="4060180" cy="6128427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spc="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+mn-lt"/>
              </a:rPr>
              <a:t>  </a:t>
            </a:r>
            <a:r>
              <a:rPr lang="en-US" sz="6000" b="1" dirty="0">
                <a:solidFill>
                  <a:schemeClr val="bg1"/>
                </a:solidFill>
                <a:latin typeface="+mn-lt"/>
              </a:rPr>
              <a:t>Content: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202889E-E751-5C99-81C8-105946C29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962287"/>
              </p:ext>
            </p:extLst>
          </p:nvPr>
        </p:nvGraphicFramePr>
        <p:xfrm>
          <a:off x="4727642" y="719667"/>
          <a:ext cx="6507805" cy="5165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854ECD3-04A3-C76C-56EF-A2EE972D3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08238" y="3517245"/>
            <a:ext cx="4610911" cy="12507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E9C111-43CF-6091-530E-D35D9066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72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68F28-324D-8EA5-1C50-680880D85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843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B53EFB-E0D0-BACC-0A66-790D791218ED}"/>
              </a:ext>
            </a:extLst>
          </p:cNvPr>
          <p:cNvSpPr/>
          <p:nvPr/>
        </p:nvSpPr>
        <p:spPr>
          <a:xfrm>
            <a:off x="6003633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1DEF3-BDE5-F532-E623-2780AA0C43FB}"/>
              </a:ext>
            </a:extLst>
          </p:cNvPr>
          <p:cNvSpPr txBox="1"/>
          <p:nvPr/>
        </p:nvSpPr>
        <p:spPr>
          <a:xfrm>
            <a:off x="3059600" y="311285"/>
            <a:ext cx="6473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What is Artificial Intelligence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D463-D614-9929-41C9-C1CA7703FB81}"/>
              </a:ext>
            </a:extLst>
          </p:cNvPr>
          <p:cNvSpPr txBox="1"/>
          <p:nvPr/>
        </p:nvSpPr>
        <p:spPr>
          <a:xfrm>
            <a:off x="6003633" y="1713582"/>
            <a:ext cx="5385980" cy="44935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200" dirty="0"/>
              <a:t>● Artificial Intelligence (AI) is the emulation</a:t>
            </a:r>
          </a:p>
          <a:p>
            <a:pPr algn="just"/>
            <a:r>
              <a:rPr lang="en-US" sz="2200" dirty="0"/>
              <a:t>    of human intelligence in machines.</a:t>
            </a:r>
          </a:p>
          <a:p>
            <a:pPr algn="just"/>
            <a:r>
              <a:rPr lang="en-US" sz="2200" dirty="0"/>
              <a:t>● It encompasses a wide range of</a:t>
            </a:r>
          </a:p>
          <a:p>
            <a:pPr algn="just"/>
            <a:r>
              <a:rPr lang="en-US" sz="2200" dirty="0"/>
              <a:t>   technologies and techniques for tasks like</a:t>
            </a:r>
          </a:p>
          <a:p>
            <a:pPr algn="just"/>
            <a:r>
              <a:rPr lang="en-US" sz="2200" dirty="0"/>
              <a:t>   problem-solving, learning, and decision-</a:t>
            </a:r>
          </a:p>
          <a:p>
            <a:pPr algn="just"/>
            <a:r>
              <a:rPr lang="en-US" sz="2200" dirty="0"/>
              <a:t>   making.</a:t>
            </a:r>
          </a:p>
          <a:p>
            <a:pPr algn="just"/>
            <a:r>
              <a:rPr lang="en-US" sz="2200" dirty="0"/>
              <a:t>● AI subfields include machine learning,</a:t>
            </a:r>
          </a:p>
          <a:p>
            <a:pPr algn="just"/>
            <a:r>
              <a:rPr lang="en-US" sz="2200" dirty="0"/>
              <a:t>   natural language processing, computer</a:t>
            </a:r>
          </a:p>
          <a:p>
            <a:pPr algn="just"/>
            <a:r>
              <a:rPr lang="en-US" sz="2200" dirty="0"/>
              <a:t>   vision, and robotics.</a:t>
            </a:r>
          </a:p>
          <a:p>
            <a:pPr algn="just"/>
            <a:r>
              <a:rPr lang="en-US" sz="2200" dirty="0"/>
              <a:t>● AI is used in various industries for</a:t>
            </a:r>
          </a:p>
          <a:p>
            <a:pPr algn="just"/>
            <a:r>
              <a:rPr lang="en-US" sz="2200" dirty="0"/>
              <a:t>   applications such as healthcare, finance,</a:t>
            </a:r>
          </a:p>
          <a:p>
            <a:pPr algn="just"/>
            <a:r>
              <a:rPr lang="en-US" sz="2200" dirty="0"/>
              <a:t>   autonomous vehicles, and virtual personal</a:t>
            </a:r>
          </a:p>
          <a:p>
            <a:pPr algn="just"/>
            <a:r>
              <a:rPr lang="en-US" sz="2200" dirty="0"/>
              <a:t>   assistants.</a:t>
            </a:r>
            <a:endParaRPr lang="en-IN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EAA103-A344-753C-F3D2-B7B7FB70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38" y="1054649"/>
            <a:ext cx="7375771" cy="199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2E42CC-2E92-5274-2410-34BF8616C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00" y="1698990"/>
            <a:ext cx="4993433" cy="450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EAEAC-11E4-3F26-685C-E6B0E58A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71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68F28-324D-8EA5-1C50-680880D85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B53EFB-E0D0-BACC-0A66-790D791218ED}"/>
              </a:ext>
            </a:extLst>
          </p:cNvPr>
          <p:cNvSpPr/>
          <p:nvPr/>
        </p:nvSpPr>
        <p:spPr>
          <a:xfrm>
            <a:off x="6003633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1DEF3-BDE5-F532-E623-2780AA0C43FB}"/>
              </a:ext>
            </a:extLst>
          </p:cNvPr>
          <p:cNvSpPr txBox="1"/>
          <p:nvPr/>
        </p:nvSpPr>
        <p:spPr>
          <a:xfrm>
            <a:off x="2441643" y="311285"/>
            <a:ext cx="770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What is Artificial Intelligence Crime?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D463-D614-9929-41C9-C1CA7703FB81}"/>
              </a:ext>
            </a:extLst>
          </p:cNvPr>
          <p:cNvSpPr txBox="1"/>
          <p:nvPr/>
        </p:nvSpPr>
        <p:spPr>
          <a:xfrm>
            <a:off x="6003633" y="1722911"/>
            <a:ext cx="5512439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● "Artificial Intelligence crime" involves</a:t>
            </a:r>
          </a:p>
          <a:p>
            <a:pPr algn="just"/>
            <a:r>
              <a:rPr lang="en-US" sz="2400" dirty="0"/>
              <a:t>     illegal activities using AI technology.</a:t>
            </a:r>
          </a:p>
          <a:p>
            <a:pPr algn="just"/>
            <a:r>
              <a:rPr lang="en-US" sz="2400" dirty="0"/>
              <a:t>● It includes cybercrimes, hacking,</a:t>
            </a:r>
          </a:p>
          <a:p>
            <a:pPr algn="just"/>
            <a:r>
              <a:rPr lang="en-US" sz="2400" dirty="0"/>
              <a:t>    automated fraud, and unethical </a:t>
            </a:r>
          </a:p>
          <a:p>
            <a:pPr algn="just"/>
            <a:r>
              <a:rPr lang="en-US" sz="2400" dirty="0"/>
              <a:t>    AI practices.</a:t>
            </a:r>
          </a:p>
          <a:p>
            <a:pPr algn="just"/>
            <a:r>
              <a:rPr lang="en-US" sz="2400" dirty="0"/>
              <a:t>● Discrimination concerns may also fall</a:t>
            </a:r>
          </a:p>
          <a:p>
            <a:pPr algn="just"/>
            <a:r>
              <a:rPr lang="en-US" sz="2400" dirty="0"/>
              <a:t>    under this category.</a:t>
            </a:r>
          </a:p>
          <a:p>
            <a:pPr algn="just"/>
            <a:r>
              <a:rPr lang="en-US" sz="2400" dirty="0"/>
              <a:t>● Law enforcement and regulators are</a:t>
            </a:r>
          </a:p>
          <a:p>
            <a:pPr algn="just"/>
            <a:r>
              <a:rPr lang="en-US" sz="2400" dirty="0"/>
              <a:t>    taking action to combat AI-related</a:t>
            </a:r>
          </a:p>
          <a:p>
            <a:pPr algn="just"/>
            <a:r>
              <a:rPr lang="en-US" sz="2400" dirty="0"/>
              <a:t>    criminal activities and promote ethical</a:t>
            </a:r>
          </a:p>
          <a:p>
            <a:pPr algn="just"/>
            <a:r>
              <a:rPr lang="en-US" sz="2400" dirty="0"/>
              <a:t>    AI use.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2192E2-9B6C-054D-EE22-0C95162D9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3"/>
          <a:stretch/>
        </p:blipFill>
        <p:spPr>
          <a:xfrm>
            <a:off x="729670" y="1722912"/>
            <a:ext cx="5273963" cy="4154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EAA103-A344-753C-F3D2-B7B7FB705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338" y="1054649"/>
            <a:ext cx="7375771" cy="1991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23F5E-B6AB-8502-A114-0119A40A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61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196502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Malicious</a:t>
            </a:r>
            <a:r>
              <a:rPr lang="en-IN" sz="4000" b="1" dirty="0"/>
              <a:t> </a:t>
            </a:r>
            <a:r>
              <a:rPr lang="en-IN" sz="4000" b="1" dirty="0">
                <a:solidFill>
                  <a:schemeClr val="bg1"/>
                </a:solidFill>
              </a:rPr>
              <a:t>Abuse of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825C0-29AE-4E26-0364-C999E6E40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6"/>
          <a:stretch/>
        </p:blipFill>
        <p:spPr>
          <a:xfrm>
            <a:off x="4928816" y="1660503"/>
            <a:ext cx="6557927" cy="3714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90" y="1281818"/>
            <a:ext cx="4967194" cy="134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FFF0FB-3336-C2CF-7B52-9BC17F80D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10" y="1617223"/>
            <a:ext cx="4354006" cy="37581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4C8B66-561B-51F7-15E8-F9AAB374DF97}"/>
              </a:ext>
            </a:extLst>
          </p:cNvPr>
          <p:cNvSpPr txBox="1"/>
          <p:nvPr/>
        </p:nvSpPr>
        <p:spPr>
          <a:xfrm>
            <a:off x="561840" y="5493964"/>
            <a:ext cx="1091193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This usually refers to scenarios  where existing AI systems or models are manipulated or exploited in a way that causes harm.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F2A5D-01B1-DC17-B8D4-05C5B7C2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02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88E403-5748-4654-721F-99D3C03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10EDF-731D-214D-E600-5E4E4DB6BEFF}"/>
              </a:ext>
            </a:extLst>
          </p:cNvPr>
          <p:cNvSpPr txBox="1"/>
          <p:nvPr/>
        </p:nvSpPr>
        <p:spPr>
          <a:xfrm>
            <a:off x="1091119" y="573932"/>
            <a:ext cx="1000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Integrity Attacks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8E92-9E26-BEB3-1C0B-77766F58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90" y="1281818"/>
            <a:ext cx="4967194" cy="13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9F348-7970-82BE-88CA-CDD677B94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26" y="1724783"/>
            <a:ext cx="3926255" cy="4154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E3771-E5ED-7BEA-32EA-EF6EA47A8509}"/>
              </a:ext>
            </a:extLst>
          </p:cNvPr>
          <p:cNvSpPr txBox="1"/>
          <p:nvPr/>
        </p:nvSpPr>
        <p:spPr>
          <a:xfrm>
            <a:off x="4928681" y="1724783"/>
            <a:ext cx="6172200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● Integrity attacks in AI crime involve malicious</a:t>
            </a:r>
          </a:p>
          <a:p>
            <a:r>
              <a:rPr lang="en-US" sz="2400" dirty="0"/>
              <a:t>    actions by hackers.</a:t>
            </a:r>
          </a:p>
          <a:p>
            <a:r>
              <a:rPr lang="en-US" sz="2400" dirty="0"/>
              <a:t>● The goal is to inject false information into a</a:t>
            </a:r>
          </a:p>
          <a:p>
            <a:r>
              <a:rPr lang="en-US" sz="2400" dirty="0"/>
              <a:t>    system to corrupt or manipulate data.</a:t>
            </a:r>
          </a:p>
          <a:p>
            <a:r>
              <a:rPr lang="en-US" sz="2400" dirty="0"/>
              <a:t>● These attacks can seriously undermine the</a:t>
            </a:r>
          </a:p>
          <a:p>
            <a:r>
              <a:rPr lang="en-US" sz="2400" dirty="0"/>
              <a:t>    trustworthiness and reliability of AI systems.</a:t>
            </a:r>
          </a:p>
          <a:p>
            <a:r>
              <a:rPr lang="en-US" sz="2400" dirty="0"/>
              <a:t>● Machine Learning (ML) models, in particular,</a:t>
            </a:r>
          </a:p>
          <a:p>
            <a:r>
              <a:rPr lang="en-US" sz="2400" dirty="0"/>
              <a:t>    are vulnerable to integrity attacks as they</a:t>
            </a:r>
          </a:p>
          <a:p>
            <a:r>
              <a:rPr lang="en-US" sz="2400" dirty="0"/>
              <a:t>    heavily rely on the quality and integrity of</a:t>
            </a:r>
          </a:p>
          <a:p>
            <a:r>
              <a:rPr lang="en-US" sz="2400" dirty="0"/>
              <a:t>    their training data.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Eg</a:t>
            </a:r>
            <a:r>
              <a:rPr lang="en-US" sz="2400" dirty="0"/>
              <a:t>: Tay, Microsoft’s Chatbot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B821F-6C21-3874-F3F9-B67C7812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F01A-81AE-4B9E-9A7E-14703992865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11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1588</Words>
  <Application>Microsoft Office PowerPoint</Application>
  <PresentationFormat>Widescreen</PresentationFormat>
  <Paragraphs>198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Elephant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Allwina Anna Soy Jose</dc:creator>
  <cp:lastModifiedBy>Allwina Anna Soy Jose</cp:lastModifiedBy>
  <cp:revision>4</cp:revision>
  <dcterms:created xsi:type="dcterms:W3CDTF">2023-11-03T13:34:11Z</dcterms:created>
  <dcterms:modified xsi:type="dcterms:W3CDTF">2023-11-05T15:42:29Z</dcterms:modified>
</cp:coreProperties>
</file>